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299" r:id="rId47"/>
  </p:sldIdLst>
  <p:sldSz cx="24387175" cy="13725525"/>
  <p:notesSz cx="13725525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7" autoAdjust="0"/>
    <p:restoredTop sz="86417" autoAdjust="0"/>
  </p:normalViewPr>
  <p:slideViewPr>
    <p:cSldViewPr snapToGrid="0" snapToObjects="1">
      <p:cViewPr varScale="1">
        <p:scale>
          <a:sx n="34" d="100"/>
          <a:sy n="34" d="100"/>
        </p:scale>
        <p:origin x="138" y="7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1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creativecommons.org/licenses/by-nc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pic>
        <p:nvPicPr>
          <p:cNvPr id="10" name="Image 0" descr="Creating 360-Degree Videos with Insta360 Cameras (Presented by the Media Creation Lab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1282368"/>
            <a:ext cx="21999150" cy="110334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7693311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1.6. Core Concepts: Basic Tips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Seek uniform lighting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mask stitching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Wipe lenses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with microfibre cloth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Identify blind spots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where stitching can be obvious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Aim main lens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at main element in scene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Suppress BG noise: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Settings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 Noise Reduction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 Insta360 One R: Hardware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8379197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 One R Hardware: Overview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Modular system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Battery base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Core module (touchscreen, buttons, ports)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Lens module: dual-lens, wide-angle, or 1-inch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Image recording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Photos, videos, webcam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Image effects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Bullet Time, Time Lapse, Tiny Planet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0119315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 One R Hardware: Core Module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Touchscreen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Top buttons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Power button (smaller, I/O icon)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Shutter button (larger, red circle icon)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Side openings (behind cover)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MicroSD card (file storage)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USB-C cable (charging, file transfer, input) 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1465683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2.3. One R Hardware: Dual-Lens Mod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Front and back lenses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Back lens: Beside touchscreen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Field of view: Less than 180 degrees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Blind spots: Sides, top, &amp; bottom of module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032254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2.4. One R Hardware: Battery Base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Notch inserts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(top)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Pair with notches underneath connected core &amp; lens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Slide lock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Hold to remove battery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Visible yellow: Improper/loose connection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Battery life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Max resolution/framerate: ~45 min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Drains while turned off: Remove while storing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1300562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2.5. One R Hardware: Mount Bracket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Open bracket: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slide-lock on buckle (top)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Push slide-lock (direction of arrow) &amp; hold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Lift bottom-edge of buckle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Point to Track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Lift top-edge of buckle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ramp at back of bracket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Insert/remove camera through back of bracket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Close bracket: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Insert/remove camera through back of bracket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Close ramp at back of bracket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Hook back-edge of buckle onto top-edge of ramp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(snap) front-edge of buckle onto top of bracket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075108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944613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2.6. One R Hardware: Selfie Stick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Connect to tripod: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Screw top (or side) of tripod into Selfie Stick (bottom)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Screw Selfie Stick (top) into bracket hinge (bottom)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Grab neck (ribbed top) of Selfie Stick &amp; pull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Software removes Selfie Stick from underside blind spot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663908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2.7. One R Hardware: Tripod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Connect to Selfie Stick or camera (bracket)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Screw top (or side) of tripod into Selfie Stick or bracket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Hold (folded) tripod legs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Hold section (top) housing screws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Twist ribbed ring-lock until tight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5575997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Contents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6322962"/>
          </a:xfrm>
          <a:prstGeom prst="rect">
            <a:avLst/>
          </a:prstGeom>
          <a:noFill/>
          <a:ln/>
        </p:spPr>
      </p:sp>
      <p:sp>
        <p:nvSpPr>
          <p:cNvPr id="13" name="Shape 11"/>
          <p:cNvSpPr/>
          <p:nvPr/>
        </p:nvSpPr>
        <p:spPr>
          <a:xfrm>
            <a:off x="5842730" y="3478899"/>
            <a:ext cx="12701588" cy="6322962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5842730" y="3478899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15" name="Shape 13"/>
          <p:cNvSpPr/>
          <p:nvPr/>
        </p:nvSpPr>
        <p:spPr>
          <a:xfrm>
            <a:off x="5842730" y="3478899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16" name="Text 14"/>
          <p:cNvSpPr/>
          <p:nvPr/>
        </p:nvSpPr>
        <p:spPr>
          <a:xfrm>
            <a:off x="6211076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1.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3478899"/>
            <a:ext cx="11304413" cy="1053827"/>
          </a:xfrm>
          <a:prstGeom prst="rect">
            <a:avLst/>
          </a:prstGeom>
        </p:spPr>
      </p:pic>
      <p:sp>
        <p:nvSpPr>
          <p:cNvPr id="18" name="Shape 15"/>
          <p:cNvSpPr/>
          <p:nvPr/>
        </p:nvSpPr>
        <p:spPr>
          <a:xfrm>
            <a:off x="7239905" y="3478899"/>
            <a:ext cx="10872559" cy="1053827"/>
          </a:xfrm>
          <a:prstGeom prst="rect">
            <a:avLst/>
          </a:prstGeom>
          <a:noFill/>
          <a:ln/>
        </p:spPr>
      </p:sp>
      <p:sp>
        <p:nvSpPr>
          <p:cNvPr id="19" name="Text 16"/>
          <p:cNvSpPr/>
          <p:nvPr/>
        </p:nvSpPr>
        <p:spPr>
          <a:xfrm>
            <a:off x="7239905" y="3478899"/>
            <a:ext cx="559293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Core Concepts</a:t>
            </a:r>
            <a:endParaRPr lang="en-US" sz="6400" dirty="0"/>
          </a:p>
        </p:txBody>
      </p:sp>
      <p:sp>
        <p:nvSpPr>
          <p:cNvPr id="20" name="Shape 17"/>
          <p:cNvSpPr/>
          <p:nvPr/>
        </p:nvSpPr>
        <p:spPr>
          <a:xfrm>
            <a:off x="18239480" y="3478899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1" name="Text 18"/>
          <p:cNvSpPr/>
          <p:nvPr/>
        </p:nvSpPr>
        <p:spPr>
          <a:xfrm>
            <a:off x="18239480" y="3675698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22" name="Shape 19"/>
          <p:cNvSpPr/>
          <p:nvPr/>
        </p:nvSpPr>
        <p:spPr>
          <a:xfrm>
            <a:off x="5842730" y="4532726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23" name="Shape 20"/>
          <p:cNvSpPr/>
          <p:nvPr/>
        </p:nvSpPr>
        <p:spPr>
          <a:xfrm>
            <a:off x="5842730" y="4532726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24" name="Text 21"/>
          <p:cNvSpPr/>
          <p:nvPr/>
        </p:nvSpPr>
        <p:spPr>
          <a:xfrm>
            <a:off x="6211076" y="4532726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2.</a:t>
            </a:r>
            <a:endParaRPr lang="en-US" sz="6400" dirty="0"/>
          </a:p>
        </p:txBody>
      </p:sp>
      <p:pic>
        <p:nvPicPr>
          <p:cNvPr id="2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4532726"/>
            <a:ext cx="11304413" cy="1053827"/>
          </a:xfrm>
          <a:prstGeom prst="rect">
            <a:avLst/>
          </a:prstGeom>
        </p:spPr>
      </p:pic>
      <p:sp>
        <p:nvSpPr>
          <p:cNvPr id="26" name="Shape 22"/>
          <p:cNvSpPr/>
          <p:nvPr/>
        </p:nvSpPr>
        <p:spPr>
          <a:xfrm>
            <a:off x="7239905" y="4532726"/>
            <a:ext cx="10872559" cy="1053827"/>
          </a:xfrm>
          <a:prstGeom prst="rect">
            <a:avLst/>
          </a:prstGeom>
          <a:noFill/>
          <a:ln/>
        </p:spPr>
      </p:sp>
      <p:sp>
        <p:nvSpPr>
          <p:cNvPr id="27" name="Text 23"/>
          <p:cNvSpPr/>
          <p:nvPr/>
        </p:nvSpPr>
        <p:spPr>
          <a:xfrm>
            <a:off x="7239905" y="4532726"/>
            <a:ext cx="1002578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Insta360 One R: Hardware</a:t>
            </a:r>
            <a:endParaRPr lang="en-US" sz="6400" dirty="0"/>
          </a:p>
        </p:txBody>
      </p:sp>
      <p:sp>
        <p:nvSpPr>
          <p:cNvPr id="28" name="Shape 24"/>
          <p:cNvSpPr/>
          <p:nvPr/>
        </p:nvSpPr>
        <p:spPr>
          <a:xfrm>
            <a:off x="18239480" y="4532726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9" name="Text 25"/>
          <p:cNvSpPr/>
          <p:nvPr/>
        </p:nvSpPr>
        <p:spPr>
          <a:xfrm>
            <a:off x="18239480" y="4729525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30" name="Shape 26"/>
          <p:cNvSpPr/>
          <p:nvPr/>
        </p:nvSpPr>
        <p:spPr>
          <a:xfrm>
            <a:off x="5842730" y="5586553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1" name="Shape 27"/>
          <p:cNvSpPr/>
          <p:nvPr/>
        </p:nvSpPr>
        <p:spPr>
          <a:xfrm>
            <a:off x="5842730" y="5586553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32" name="Text 28"/>
          <p:cNvSpPr/>
          <p:nvPr/>
        </p:nvSpPr>
        <p:spPr>
          <a:xfrm>
            <a:off x="6211076" y="5586553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3.</a:t>
            </a:r>
            <a:endParaRPr lang="en-US" sz="6400" dirty="0"/>
          </a:p>
        </p:txBody>
      </p:sp>
      <p:pic>
        <p:nvPicPr>
          <p:cNvPr id="33" name="Image 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5586553"/>
            <a:ext cx="11304413" cy="1053827"/>
          </a:xfrm>
          <a:prstGeom prst="rect">
            <a:avLst/>
          </a:prstGeom>
        </p:spPr>
      </p:pic>
      <p:sp>
        <p:nvSpPr>
          <p:cNvPr id="34" name="Shape 29"/>
          <p:cNvSpPr/>
          <p:nvPr/>
        </p:nvSpPr>
        <p:spPr>
          <a:xfrm>
            <a:off x="7239905" y="5586553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35" name="Text 30"/>
          <p:cNvSpPr/>
          <p:nvPr/>
        </p:nvSpPr>
        <p:spPr>
          <a:xfrm>
            <a:off x="7239905" y="5586553"/>
            <a:ext cx="9720948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Insta360 One R: Software</a:t>
            </a:r>
            <a:endParaRPr lang="en-US" sz="6400" dirty="0"/>
          </a:p>
        </p:txBody>
      </p:sp>
      <p:sp>
        <p:nvSpPr>
          <p:cNvPr id="36" name="Shape 31"/>
          <p:cNvSpPr/>
          <p:nvPr/>
        </p:nvSpPr>
        <p:spPr>
          <a:xfrm>
            <a:off x="17934642" y="5586553"/>
            <a:ext cx="609676" cy="1053827"/>
          </a:xfrm>
          <a:prstGeom prst="rect">
            <a:avLst/>
          </a:prstGeom>
          <a:noFill/>
          <a:ln/>
        </p:spPr>
      </p:sp>
      <p:sp>
        <p:nvSpPr>
          <p:cNvPr id="37" name="Text 32"/>
          <p:cNvSpPr/>
          <p:nvPr/>
        </p:nvSpPr>
        <p:spPr>
          <a:xfrm>
            <a:off x="17934642" y="5783352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38" name="Shape 33"/>
          <p:cNvSpPr/>
          <p:nvPr/>
        </p:nvSpPr>
        <p:spPr>
          <a:xfrm>
            <a:off x="5842730" y="6640380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9" name="Shape 34"/>
          <p:cNvSpPr/>
          <p:nvPr/>
        </p:nvSpPr>
        <p:spPr>
          <a:xfrm>
            <a:off x="5842730" y="6640380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40" name="Text 35"/>
          <p:cNvSpPr/>
          <p:nvPr/>
        </p:nvSpPr>
        <p:spPr>
          <a:xfrm>
            <a:off x="6211076" y="6640380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4.</a:t>
            </a:r>
            <a:endParaRPr lang="en-US" sz="6400" dirty="0"/>
          </a:p>
        </p:txBody>
      </p:sp>
      <p:pic>
        <p:nvPicPr>
          <p:cNvPr id="41" name="Image 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6640380"/>
            <a:ext cx="11304413" cy="1053827"/>
          </a:xfrm>
          <a:prstGeom prst="rect">
            <a:avLst/>
          </a:prstGeom>
        </p:spPr>
      </p:pic>
      <p:sp>
        <p:nvSpPr>
          <p:cNvPr id="42" name="Shape 36"/>
          <p:cNvSpPr/>
          <p:nvPr/>
        </p:nvSpPr>
        <p:spPr>
          <a:xfrm>
            <a:off x="7239905" y="6640380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43" name="Text 37"/>
          <p:cNvSpPr/>
          <p:nvPr/>
        </p:nvSpPr>
        <p:spPr>
          <a:xfrm>
            <a:off x="7239905" y="6640380"/>
            <a:ext cx="9123974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Insta360 Studio: Editing</a:t>
            </a:r>
            <a:endParaRPr lang="en-US" sz="6400" dirty="0"/>
          </a:p>
        </p:txBody>
      </p:sp>
      <p:sp>
        <p:nvSpPr>
          <p:cNvPr id="44" name="Shape 38"/>
          <p:cNvSpPr/>
          <p:nvPr/>
        </p:nvSpPr>
        <p:spPr>
          <a:xfrm>
            <a:off x="17934642" y="6640380"/>
            <a:ext cx="609676" cy="1053827"/>
          </a:xfrm>
          <a:prstGeom prst="rect">
            <a:avLst/>
          </a:prstGeom>
          <a:noFill/>
          <a:ln/>
        </p:spPr>
      </p:sp>
      <p:sp>
        <p:nvSpPr>
          <p:cNvPr id="45" name="Text 39"/>
          <p:cNvSpPr/>
          <p:nvPr/>
        </p:nvSpPr>
        <p:spPr>
          <a:xfrm>
            <a:off x="17934642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46" name="Shape 40"/>
          <p:cNvSpPr/>
          <p:nvPr/>
        </p:nvSpPr>
        <p:spPr>
          <a:xfrm>
            <a:off x="5842730" y="7694207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47" name="Shape 41"/>
          <p:cNvSpPr/>
          <p:nvPr/>
        </p:nvSpPr>
        <p:spPr>
          <a:xfrm>
            <a:off x="5842730" y="7694207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48" name="Text 42"/>
          <p:cNvSpPr/>
          <p:nvPr/>
        </p:nvSpPr>
        <p:spPr>
          <a:xfrm>
            <a:off x="6401600" y="7694207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5.</a:t>
            </a:r>
            <a:endParaRPr lang="en-US" sz="6400" dirty="0"/>
          </a:p>
        </p:txBody>
      </p:sp>
      <p:pic>
        <p:nvPicPr>
          <p:cNvPr id="49" name="Image 4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7694207"/>
            <a:ext cx="11304413" cy="1053827"/>
          </a:xfrm>
          <a:prstGeom prst="rect">
            <a:avLst/>
          </a:prstGeom>
        </p:spPr>
      </p:pic>
      <p:sp>
        <p:nvSpPr>
          <p:cNvPr id="50" name="Shape 43"/>
          <p:cNvSpPr/>
          <p:nvPr/>
        </p:nvSpPr>
        <p:spPr>
          <a:xfrm>
            <a:off x="7239905" y="7694207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51" name="Text 44"/>
          <p:cNvSpPr/>
          <p:nvPr/>
        </p:nvSpPr>
        <p:spPr>
          <a:xfrm>
            <a:off x="7239905" y="7694207"/>
            <a:ext cx="4081443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Publishing</a:t>
            </a:r>
            <a:endParaRPr lang="en-US" sz="6400" dirty="0"/>
          </a:p>
        </p:txBody>
      </p:sp>
      <p:sp>
        <p:nvSpPr>
          <p:cNvPr id="52" name="Shape 45"/>
          <p:cNvSpPr/>
          <p:nvPr/>
        </p:nvSpPr>
        <p:spPr>
          <a:xfrm>
            <a:off x="17934642" y="7694207"/>
            <a:ext cx="609676" cy="1053827"/>
          </a:xfrm>
          <a:prstGeom prst="rect">
            <a:avLst/>
          </a:prstGeom>
          <a:noFill/>
          <a:ln/>
        </p:spPr>
      </p:sp>
      <p:sp>
        <p:nvSpPr>
          <p:cNvPr id="53" name="Text 46"/>
          <p:cNvSpPr/>
          <p:nvPr/>
        </p:nvSpPr>
        <p:spPr>
          <a:xfrm>
            <a:off x="17934642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42</a:t>
            </a:r>
            <a:endParaRPr lang="en-US" sz="4000" dirty="0"/>
          </a:p>
        </p:txBody>
      </p:sp>
      <p:sp>
        <p:nvSpPr>
          <p:cNvPr id="54" name="Shape 47"/>
          <p:cNvSpPr/>
          <p:nvPr/>
        </p:nvSpPr>
        <p:spPr>
          <a:xfrm>
            <a:off x="5842730" y="8748034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55" name="Shape 48"/>
          <p:cNvSpPr/>
          <p:nvPr/>
        </p:nvSpPr>
        <p:spPr>
          <a:xfrm>
            <a:off x="5842730" y="8748034"/>
            <a:ext cx="1270159" cy="1053827"/>
          </a:xfrm>
          <a:prstGeom prst="rect">
            <a:avLst/>
          </a:prstGeom>
          <a:noFill/>
          <a:ln/>
        </p:spPr>
      </p:sp>
      <p:pic>
        <p:nvPicPr>
          <p:cNvPr id="56" name="Image 5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8748034"/>
            <a:ext cx="11304413" cy="1053827"/>
          </a:xfrm>
          <a:prstGeom prst="rect">
            <a:avLst/>
          </a:prstGeom>
        </p:spPr>
      </p:pic>
      <p:sp>
        <p:nvSpPr>
          <p:cNvPr id="57" name="Shape 49"/>
          <p:cNvSpPr/>
          <p:nvPr/>
        </p:nvSpPr>
        <p:spPr>
          <a:xfrm>
            <a:off x="7239905" y="8748034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58" name="Text 50"/>
          <p:cNvSpPr/>
          <p:nvPr/>
        </p:nvSpPr>
        <p:spPr>
          <a:xfrm>
            <a:off x="7239905" y="8748034"/>
            <a:ext cx="438628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References</a:t>
            </a:r>
            <a:endParaRPr lang="en-US" sz="6400" dirty="0"/>
          </a:p>
        </p:txBody>
      </p:sp>
      <p:sp>
        <p:nvSpPr>
          <p:cNvPr id="59" name="Shape 51"/>
          <p:cNvSpPr/>
          <p:nvPr/>
        </p:nvSpPr>
        <p:spPr>
          <a:xfrm>
            <a:off x="17934642" y="8748034"/>
            <a:ext cx="609676" cy="1053827"/>
          </a:xfrm>
          <a:prstGeom prst="rect">
            <a:avLst/>
          </a:prstGeom>
          <a:noFill/>
          <a:ln/>
        </p:spPr>
      </p:sp>
      <p:sp>
        <p:nvSpPr>
          <p:cNvPr id="60" name="Text 52"/>
          <p:cNvSpPr/>
          <p:nvPr/>
        </p:nvSpPr>
        <p:spPr>
          <a:xfrm>
            <a:off x="17934642" y="8944833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44</a:t>
            </a:r>
            <a:endParaRPr lang="en-US" sz="4000" dirty="0"/>
          </a:p>
        </p:txBody>
      </p:sp>
      <p:pic>
        <p:nvPicPr>
          <p:cNvPr id="61" name="Image 6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62" name="Text 5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 Insta360 One R: Software 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9738267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 One R Software: Touchscreen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Long-press power button (smaller button on top)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Swipe touchscreen to view option screens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System settings: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Downward (from top)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Media Gallery: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Upward (from bottom)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Recording modes: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Rightward (from left)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Recording parameters: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Leftward (from right)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(Alternative) Select mode/parameters from main screen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128935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8290286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 One R Software: Recording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recording mode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Change camera parameters*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Change resolution/frame-rate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Long-press shutter button (top) to record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(Video) Long-press shutter button to stop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*Consider settings listed in Section 1.5 (8-9)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0767096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 One R Software: Serial Number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Get serial number of camera: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(Main screen) Swipe downward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(System screen) Swipe rightward to page 2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Settings (gear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Scroll to end of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Settings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screen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Camera Info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Note serial number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(SN)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128935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0474959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3.4. One R Software: Mobile Device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 up mobile device: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Wi-Fi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Bluetooth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Download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Insta360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app (App Store or Google Play)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Install app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Note: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Mobile app </a:t>
            </a:r>
            <a:r>
              <a:rPr lang="en-US" sz="6400" i="1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mirrors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camera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680974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8950769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3.5. One R Software: Mobile App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Pair mobile app/device &amp; camera: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Insta30 app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Grant necessary permissions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Go to App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Connect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(or camera icon in toolbar)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Turn on camera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(Camera)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Confirm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connection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Join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for camera to join app network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128935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1719715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3.6. One R Software: Recording (App)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camera icon (toolbar)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Select mode (bottom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Select parameters* (next to Record button)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Record button (circle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(Video) Press Record button to stop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*Consider settings listed in Section 1.5 (8-9)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8785648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3.7. One R Software: View (App)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Exit recording screen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Album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from toolbar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recording (photo/video)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 Insta360 Studio: Editing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2570721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4.1. Editing: Insta360 Studio Overview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Proprietary software (free)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https://www.insta360.com/download/insta360-oner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Download page requires serial number</a:t>
            </a:r>
            <a:endParaRPr lang="en-US" sz="6400" dirty="0"/>
          </a:p>
          <a:p>
            <a:pPr marL="2400300" lvl="3" indent="-1143000">
              <a:buSzPct val="100000"/>
              <a:buFont typeface="+mj-lt"/>
              <a:buAutoNum type="alphaL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Follow steps 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section 3.3</a:t>
            </a:r>
            <a:endParaRPr lang="en-US" sz="6400" dirty="0"/>
          </a:p>
          <a:p>
            <a:pPr marL="2400300" lvl="3" indent="-1143000">
              <a:buSzPct val="100000"/>
              <a:buFont typeface="+mj-lt"/>
              <a:buAutoNum type="alphaL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Enter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IAEAH14BRWSRX9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Includes plugins for third-party software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Adobe Premiere, Final Cut Pro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 Core Concepts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9065083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4.2a. Editing: File Transfer (USB)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Settings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(gear icon)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General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USB Mode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U-Disk Mode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side cover of core module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USB cable to connect camera &amp;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Turn on camera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camera as disk drive on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Navigate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DCIM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Camera01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Copy files to computer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1427578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4.2b. Editing: File Transfer (MicroSD)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Turn off camera (long-press power button)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side cover of core module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exposed edge of MicroSD card &amp; remove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Insert MicroSD card into SD card adapter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Insert card adapter into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Locate camera as disk drive on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Navigate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DCIM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Camera01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Copy files to computer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3031829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4.3. Editing: Studio UI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Essential actions/commands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Left panel: Files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Importing/imported files &amp; rendering files (export)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Middle panel: Playback/editing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Image area, frame parameters &amp; actions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Toolbars, timeline, export button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Right panel: Parameters/projects/properties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-18288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6626378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4.4. Editing: Studio Timeline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Playhead: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Large, white line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timeline to set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Skimmer: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Thin, yellow line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Move cursor along timeline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Trim start/end: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Shorter, white lines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Mark start/end of exported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Drag to spot or 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Mark [...] start/end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(at playhead)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8772946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4.5. Editing: Playback Shortcuts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Play/pause/resume: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Space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Skip to trim-start: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[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Skip to trim-end: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Zoom out timeline: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Ctrl/Cmd + Minus key (-)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Zoom in timeline: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Ctrl/Cmd + Equals key (=)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Forward/backward 1 frame: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Right/Left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Forward/backward 10 frames: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Shift + Right/Left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Increase/decrease volume: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Up/Down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8849156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4.6. Editing: </a:t>
            </a: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Playhead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Shortcuts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Add trim start: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Ctrl/Cmd + [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Add trim end: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Ctrl/Cmd + 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Add keyframe (Reframe View only):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Ctrl/Cmd + K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parameters (FOV, angles, etc) at specific point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128935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1148143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4.7. Editing: Image Area (360 Video)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Reframe View or 360 View (tabs above image)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Changing shown-image: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&amp; drag: Change angle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Mouse-scroll up: Zoom out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Mouse-scroll down: Zoom in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What you see is what you get with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 reframed video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5902388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4.8. Editing: Image Toolbar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Lower-right corner of image area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(Reframe View) Ratio: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Change aspect-ratio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Default: 16:9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(360 View) Switch FOV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: Change field-of-view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Default: Fisheye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Take Snapshot: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Ctrl/Cmd + 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Full Screen: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Shift + Ctrl/Cmd + F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6270734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4.9. Editing: Editing Toolbar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Between image area &amp; timeline, right-side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(Reframe View) Mark as keyframe: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Mark transition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(Reframe View) Deep Track: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Focus on subject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Follow prompts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Time Shift: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Slow down or speed up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Starts at playhead, ends at click on timeline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Motion Blur: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Toggle on/off motion blur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088141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4.10. Editing: Keyframe Parameters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Views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Default (fisheye), Crystal Ball, Tiny Planet, Natural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Angles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Pan: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x-axis (horizontal)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Tilt: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y-axis (vertical)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Roll: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z-axis (canted)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Field of view (FOV)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Distortion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6411839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4835454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1.1. Core Concepts: Form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Lenses (2+) facing different direction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Blind spots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Built-in software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stitches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imagery together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Other functions: Stabilization, object removal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4949768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4.11. Editing: Right Panel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Stabilization Type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Stitching: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Presets &amp; customization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Media Processing: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Effects/filters for colour &amp; audio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Logo Settings: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Watermark image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Project Management: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Projects: Sets of changes auto-saved to source files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File Properties: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Specifications of source file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8099762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4.12. Editing: Exporting Videos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Start Export button (yellow square, beside timeline)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export type:</a:t>
            </a:r>
            <a:endParaRPr lang="en-US" sz="6400" dirty="0"/>
          </a:p>
          <a:p>
            <a:pPr marL="2400300" lvl="3" indent="-1143000">
              <a:buSzPct val="100000"/>
              <a:buFont typeface="+mj-lt"/>
              <a:buAutoNum type="alphaL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 reframed video: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2D video</a:t>
            </a:r>
            <a:endParaRPr lang="en-US" sz="6400" dirty="0"/>
          </a:p>
          <a:p>
            <a:pPr marL="2400300" lvl="3" indent="-1143000">
              <a:buSzPct val="100000"/>
              <a:buFont typeface="+mj-lt"/>
              <a:buAutoNum type="alphaL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 360 video: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360-degree video in suitable apps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Adjust parameters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name &amp; location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 Publishing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8992724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5.1. Publishing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Video-hosting platforms:</a:t>
            </a:r>
            <a:endParaRPr lang="en-US" sz="6400" dirty="0"/>
          </a:p>
          <a:p>
            <a:pPr marL="1143000" lvl="2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Facebook</a:t>
            </a:r>
            <a:endParaRPr lang="en-US" sz="6400" dirty="0"/>
          </a:p>
          <a:p>
            <a:pPr marL="1143000" lvl="2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VeeR</a:t>
            </a:r>
            <a:endParaRPr lang="en-US" sz="6400" dirty="0"/>
          </a:p>
          <a:p>
            <a:pPr marL="1143000" lvl="2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Vimeo</a:t>
            </a:r>
            <a:endParaRPr lang="en-US" sz="6400" dirty="0"/>
          </a:p>
          <a:p>
            <a:pPr marL="1143000" lvl="2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YouTube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References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380901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536302"/>
            <a:ext cx="22168504" cy="34704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Rossi, T. (2023).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Camera settings for portraits: Checklist for indoor &amp; outdoor photoshoots.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Fixthephoto. https://fixthephoto.com/camera-settings-for-portraits.html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Wilkerson, S. (n.d.).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Color by Kelvin: A better approach to white balance.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Click Community. https://www.theclickcommunity.com/blog/color-by-kelvin-a-better-approach-to-white-balance/</a:t>
            </a:r>
            <a:endParaRPr lang="en-US" sz="40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32407AB-DC6D-12B2-42B2-8EBBE71BA0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76400" y="-2652713"/>
            <a:ext cx="21034375" cy="2652713"/>
          </a:xfrm>
          <a:prstGeom prst="rect">
            <a:avLst/>
          </a:prstGeom>
        </p:spPr>
        <p:txBody>
          <a:bodyPr anchor="b"/>
          <a:lstStyle/>
          <a:p>
            <a:r>
              <a:rPr lang="en-CA" dirty="0"/>
              <a:t>References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058466" y="448193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Content by Tim Huynh</a:t>
            </a:r>
            <a:endParaRPr lang="en-US" sz="64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252" y="6304171"/>
            <a:ext cx="5854142" cy="546670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092337" y="7541846"/>
            <a:ext cx="22202375" cy="17775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This work is licensed under a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8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tooltip="Open https://creativecommons.org/licenses/by-nc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Attribution-NonCommercial 4.0 International License</a:t>
            </a:r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4800" dirty="0"/>
          </a:p>
        </p:txBody>
      </p:sp>
      <p:pic>
        <p:nvPicPr>
          <p:cNvPr id="14" name="Image 1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4947C4B3-CF18-86D7-C8B9-97128DC3A8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76400" y="-2652713"/>
            <a:ext cx="21034375" cy="2652713"/>
          </a:xfrm>
          <a:prstGeom prst="rect">
            <a:avLst/>
          </a:prstGeom>
        </p:spPr>
        <p:txBody>
          <a:bodyPr anchor="b"/>
          <a:lstStyle/>
          <a:p>
            <a:r>
              <a:rPr lang="en-CA" dirty="0"/>
              <a:t>Attribution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6880410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1.2. Core Concepts: Function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Spaces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Entire physical environments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Scenes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Entire group of activities/subjects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Scenarios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Places of pertinent possibility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7731416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1.3. Core Concepts: Discretion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Intended communication?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Mona Lisa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vs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Mona Lisa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in the Salle Des États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Safety/security?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Mobile vs stationary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Informed consent?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Public settings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Duration?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One R battery: ~45 min at highest settings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19192099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1.4. Core Concepts: Photography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Three settings affect exposure to light: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Aperture (F-Stop):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Size of lens opening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Pupil of eye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Shutter speed: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Time of lens exposure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Blink of eyelid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ISO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0411303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Exposure value (EV):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Aperture &amp; shutter speed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Automatic settings or research Manual settings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128935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1821327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1.5a. Core Concepts: Manual Settings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Suggested base-settings for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outdoor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environments: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5142168"/>
            <a:ext cx="21999150" cy="5269135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922982" y="5142168"/>
            <a:ext cx="7197566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Color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Shutter speed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ISO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White Balance</a:t>
            </a:r>
            <a:endParaRPr lang="en-US" sz="6400" dirty="0"/>
          </a:p>
        </p:txBody>
      </p:sp>
      <p:sp>
        <p:nvSpPr>
          <p:cNvPr id="15" name="Text 13"/>
          <p:cNvSpPr/>
          <p:nvPr/>
        </p:nvSpPr>
        <p:spPr>
          <a:xfrm>
            <a:off x="8730220" y="5142168"/>
            <a:ext cx="7197566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Sunny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Vivid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1/200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100 - 400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5500K</a:t>
            </a:r>
            <a:endParaRPr lang="en-US" sz="6400" dirty="0"/>
          </a:p>
        </p:txBody>
      </p:sp>
      <p:sp>
        <p:nvSpPr>
          <p:cNvPr id="16" name="Text 14"/>
          <p:cNvSpPr/>
          <p:nvPr/>
        </p:nvSpPr>
        <p:spPr>
          <a:xfrm>
            <a:off x="16266504" y="5142168"/>
            <a:ext cx="7197566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Cloudy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Standard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1/60 - 1/200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400 - 800 6000k - 7000k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8" name="Text 15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9" name="Shape 16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20" name="Text 17"/>
          <p:cNvSpPr/>
          <p:nvPr/>
        </p:nvSpPr>
        <p:spPr>
          <a:xfrm>
            <a:off x="16330008" y="12455473"/>
            <a:ext cx="686309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(Wilkerson, n.d.; Rossi, 2023)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182762"/>
          </a:xfrm>
          <a:prstGeom prst="rect">
            <a:avLst/>
          </a:prstGeom>
          <a:noFill/>
          <a:ln/>
        </p:spPr>
      </p:sp>
      <p:sp>
        <p:nvSpPr>
          <p:cNvPr id="11" name="Text 9"/>
          <p:cNvSpPr>
            <a:spLocks noGrp="1"/>
          </p:cNvSpPr>
          <p:nvPr>
            <p:ph type="title" idx="4294967295"/>
          </p:nvPr>
        </p:nvSpPr>
        <p:spPr>
          <a:xfrm>
            <a:off x="1193949" y="1282368"/>
            <a:ext cx="21846731" cy="19933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alpha val="100000"/>
                  </a:srgbClr>
                </a:solidFill>
                <a:effectLst/>
                <a:uLnTx/>
                <a:uFillTx/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1.5b. Core Concepts: Manual Settings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Suggested base-settings for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indoor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environments: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5142168"/>
            <a:ext cx="21999150" cy="6322962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922982" y="5142168"/>
            <a:ext cx="7197566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Color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Shutter speed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ISO</a:t>
            </a:r>
            <a:endParaRPr lang="en-US" sz="6400" dirty="0"/>
          </a:p>
          <a:p>
            <a:pPr algn="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White Balance</a:t>
            </a:r>
            <a:endParaRPr lang="en-US" sz="6400" dirty="0"/>
          </a:p>
        </p:txBody>
      </p:sp>
      <p:sp>
        <p:nvSpPr>
          <p:cNvPr id="15" name="Text 13"/>
          <p:cNvSpPr/>
          <p:nvPr/>
        </p:nvSpPr>
        <p:spPr>
          <a:xfrm>
            <a:off x="8730220" y="5142168"/>
            <a:ext cx="7197566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Bright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Vivid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1/50 (tripod)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1/60 - 1/200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800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2800K</a:t>
            </a:r>
            <a:endParaRPr lang="en-US" sz="6400" dirty="0"/>
          </a:p>
        </p:txBody>
      </p:sp>
      <p:sp>
        <p:nvSpPr>
          <p:cNvPr id="16" name="Text 14"/>
          <p:cNvSpPr/>
          <p:nvPr/>
        </p:nvSpPr>
        <p:spPr>
          <a:xfrm>
            <a:off x="16266504" y="5142168"/>
            <a:ext cx="7197566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Dim/Shaded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Standard 1/50 (tripod) 1/60 - 1/200 1600+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7500K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8" name="Text 15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sp>
        <p:nvSpPr>
          <p:cNvPr id="19" name="Shape 16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20" name="Text 17"/>
          <p:cNvSpPr/>
          <p:nvPr/>
        </p:nvSpPr>
        <p:spPr>
          <a:xfrm>
            <a:off x="16330008" y="12455473"/>
            <a:ext cx="686309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(Wilkerson, n.d.; Rossi, 2023)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2026</Words>
  <Application>Microsoft Office PowerPoint</Application>
  <PresentationFormat>Custom</PresentationFormat>
  <Paragraphs>455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Calibri Light</vt:lpstr>
      <vt:lpstr>IBM Plex Sans Bold</vt:lpstr>
      <vt:lpstr>IBM Plex Sans Bold Italic</vt:lpstr>
      <vt:lpstr>IBM Plex Sans Condensed Bold</vt:lpstr>
      <vt:lpstr>IBM Plex Sans Italic</vt:lpstr>
      <vt:lpstr>IBM Plex Sans Regular</vt:lpstr>
      <vt:lpstr>Office Theme</vt:lpstr>
      <vt:lpstr>PowerPoint Presentation</vt:lpstr>
      <vt:lpstr>Contents</vt:lpstr>
      <vt:lpstr>1. Core Concepts</vt:lpstr>
      <vt:lpstr>1.1. Core Concepts: Form</vt:lpstr>
      <vt:lpstr>1.2. Core Concepts: Function</vt:lpstr>
      <vt:lpstr>1.3. Core Concepts: Discretion</vt:lpstr>
      <vt:lpstr>1.4. Core Concepts: Photography</vt:lpstr>
      <vt:lpstr>1.5a. Core Concepts: Manual Settings</vt:lpstr>
      <vt:lpstr>1.5b. Core Concepts: Manual Settings</vt:lpstr>
      <vt:lpstr>1.6. Core Concepts: Basic Tips</vt:lpstr>
      <vt:lpstr>2. Insta360 One R: Hardware</vt:lpstr>
      <vt:lpstr>2.1. One R Hardware: Overview</vt:lpstr>
      <vt:lpstr>2.2. One R Hardware: Core Module</vt:lpstr>
      <vt:lpstr>2.3. One R Hardware: Dual-Lens Mod</vt:lpstr>
      <vt:lpstr>2.4. One R Hardware: Battery Base</vt:lpstr>
      <vt:lpstr>2.5. One R Hardware: Mount Bracket</vt:lpstr>
      <vt:lpstr>(continued)</vt:lpstr>
      <vt:lpstr>2.6. One R Hardware: Selfie Stick</vt:lpstr>
      <vt:lpstr>2.7. One R Hardware: Tripod</vt:lpstr>
      <vt:lpstr>3. Insta360 One R: Software </vt:lpstr>
      <vt:lpstr>3.1. One R Software: Touchscreen</vt:lpstr>
      <vt:lpstr>3.2. One R Software: Recording</vt:lpstr>
      <vt:lpstr>3.3. One R Software: Serial Number</vt:lpstr>
      <vt:lpstr>3.4. One R Software: Mobile Device</vt:lpstr>
      <vt:lpstr>3.5. One R Software: Mobile App</vt:lpstr>
      <vt:lpstr>3.6. One R Software: Recording (App)</vt:lpstr>
      <vt:lpstr>3.7. One R Software: View (App)</vt:lpstr>
      <vt:lpstr>4. Insta360 Studio: Editing</vt:lpstr>
      <vt:lpstr>4.1. Editing: Insta360 Studio Overview</vt:lpstr>
      <vt:lpstr>4.2a. Editing: File Transfer (USB)</vt:lpstr>
      <vt:lpstr>4.2b. Editing: File Transfer (MicroSD)</vt:lpstr>
      <vt:lpstr>4.3. Editing: Studio UI</vt:lpstr>
      <vt:lpstr>4.4. Editing: Studio Timeline</vt:lpstr>
      <vt:lpstr>4.5. Editing: Playback Shortcuts</vt:lpstr>
      <vt:lpstr>4.6. Editing: Playhead Shortcuts</vt:lpstr>
      <vt:lpstr>4.7. Editing: Image Area (360 Video)</vt:lpstr>
      <vt:lpstr>4.8. Editing: Image Toolbar</vt:lpstr>
      <vt:lpstr>4.9. Editing: Editing Toolbar</vt:lpstr>
      <vt:lpstr>4.10. Editing: Keyframe Parameters</vt:lpstr>
      <vt:lpstr>4.11. Editing: Right Panel</vt:lpstr>
      <vt:lpstr>4.12. Editing: Exporting Videos</vt:lpstr>
      <vt:lpstr>5. Publishing</vt:lpstr>
      <vt:lpstr>5.1. Publishing</vt:lpstr>
      <vt:lpstr>References</vt:lpstr>
      <vt:lpstr>References</vt:lpstr>
      <vt:lpstr>Attribution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Timothy Tan Huynh</cp:lastModifiedBy>
  <cp:revision>9</cp:revision>
  <dcterms:created xsi:type="dcterms:W3CDTF">2023-03-09T21:25:23Z</dcterms:created>
  <dcterms:modified xsi:type="dcterms:W3CDTF">2023-03-09T21:41:10Z</dcterms:modified>
</cp:coreProperties>
</file>