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3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12" r:id="rId50"/>
    <p:sldId id="313" r:id="rId51"/>
    <p:sldId id="314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53" d="100"/>
          <a:sy n="53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36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mcl-y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figma.com/proto/tUdR5VvZ3MsVjYCRXw32We/Guides?node-id=849%3A2266&amp;scaling=min-zoom&amp;page-id=260%3A446&amp;starting-point-node-id=849%3A2266" TargetMode="External"/><Relationship Id="rId4" Type="http://schemas.openxmlformats.org/officeDocument/2006/relationships/hyperlink" Target="https://www.zoom.jp/helpcenter/en/products/H4nProBlack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acityteam.org/download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upport.audacityteam.org/basics/installing-ffmpe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-nc/4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pic>
        <p:nvPicPr>
          <p:cNvPr id="10" name="Image 0" descr="Creating a Podcast: Basic Tools and Techniques (Presented by the Media Creation Lab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122435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Planning: Starting With The End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Audience?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Familiarity with topic(s)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Personal factors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Situational factors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Technical specs?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Duration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File format/quality/size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Volume in decibels (dB)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4996341" y="12455473"/>
            <a:ext cx="8196758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2018a)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596745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741387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Planning: Job To Be Done 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Imagine your podcast is a product: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What ‘job’ are listeners ‘hiring’ your podcast to do?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What are their ‘requirements’ for the ‘job’?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6" name="Shape 13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7" name="Text 14"/>
          <p:cNvSpPr/>
          <p:nvPr/>
        </p:nvSpPr>
        <p:spPr>
          <a:xfrm>
            <a:off x="17536658" y="12455473"/>
            <a:ext cx="565644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(e.g. Christensen, 2019)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774411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Planning: Building a Story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Story ‘question’?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"Will ... ?," “Can ...?,” “Do ... ?,” “How ...?,” “Why ... ?”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Story ‘answer’?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Characters (people)?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Challenges &amp; actions?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What to reveal/hide?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4970938" y="12455473"/>
            <a:ext cx="822216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2018b)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997149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3.4. Planning: Research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General overview: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Digital/physical documents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Interview(s)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Ethical protocol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Pre-research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Focused set of ‘open’ questions ("How" &amp; "why")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General-specific-general order (warm-up, cool-down)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Challenges faced &amp; actions done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Listening, silence, tone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9877601" y="12455473"/>
            <a:ext cx="13315498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2018c; York University, 2022)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23948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3.5. Planning: Creating a Script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Method(s)?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Interview, recap, report, debate, re-enactment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Format?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Level of structure (low, medium, high)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Exemplars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External artifacts?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Music, effects, clips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Permissions/licenses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4970938" y="12455473"/>
            <a:ext cx="822216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2018d)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742657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3.6. Planning: Pre-Production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 schedule?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Date, day, time, duration, breaks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Location, travel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Locations survey?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Background noise, disruptions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Layout (people, power outlets, restrooms) 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Equipment?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Number of people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5085252" y="12455473"/>
            <a:ext cx="8107847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2018f)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870058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3.7. Recording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Diet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Avoiding dairy products &amp; carbonated drinks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Warmup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Tongue-twisters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Positioning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Mic 4-6 inches away mouth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Method for reading/taking notes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Electronic device vs printed documents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5085252" y="12455473"/>
            <a:ext cx="8107847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2018f)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Testing recording/mic volume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Peak volume: -12 dB (up to -6dB)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 Mitigating distractions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Smartphones, other talkers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 Timers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Audibility/visibility within recording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 Buffers in recording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3-5 sec of silence/ambience at beginning &amp; end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5085252" y="12455473"/>
            <a:ext cx="8107847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2018f)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56972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3.8. Editing: Asset Management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File organization?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Folders (media type, session, person, ...)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Naming convention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Music, effects, &amp; clips?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Copyright-clear vs royalty-free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Rights owners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Paid libraries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Original performances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4983639" y="12455473"/>
            <a:ext cx="8209459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2018g)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6956619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3.9. Editing: Post-Production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cleaning?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Background noise, pops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Music, effects, &amp; clips?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Timing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Mood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Gain?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(Change to recording volume)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Volume for primary audio (speech): -12 to -6 dB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Volume for secondary audio (music): -24 to -18 dB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14983639" y="12455473"/>
            <a:ext cx="8209459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2018g)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8430616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5842730" y="3478899"/>
            <a:ext cx="12701588" cy="8430616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730" y="3478899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15" name="Shape 13"/>
          <p:cNvSpPr/>
          <p:nvPr/>
        </p:nvSpPr>
        <p:spPr>
          <a:xfrm>
            <a:off x="5842730" y="3478899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6528616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3478899"/>
            <a:ext cx="10986873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7557445" y="3478899"/>
            <a:ext cx="10555019" cy="1053827"/>
          </a:xfrm>
          <a:prstGeom prst="rect">
            <a:avLst/>
          </a:prstGeom>
          <a:noFill/>
          <a:ln/>
        </p:spPr>
      </p:sp>
      <p:sp>
        <p:nvSpPr>
          <p:cNvPr id="19" name="Text 16"/>
          <p:cNvSpPr/>
          <p:nvPr/>
        </p:nvSpPr>
        <p:spPr>
          <a:xfrm>
            <a:off x="7557445" y="3478899"/>
            <a:ext cx="290019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History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8239480" y="3478899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1" name="Text 18"/>
          <p:cNvSpPr/>
          <p:nvPr/>
        </p:nvSpPr>
        <p:spPr>
          <a:xfrm>
            <a:off x="18239480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5842730" y="4532726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23" name="Shape 20"/>
          <p:cNvSpPr/>
          <p:nvPr/>
        </p:nvSpPr>
        <p:spPr>
          <a:xfrm>
            <a:off x="5842730" y="4532726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24" name="Text 21"/>
          <p:cNvSpPr/>
          <p:nvPr/>
        </p:nvSpPr>
        <p:spPr>
          <a:xfrm>
            <a:off x="6719140" y="4532726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4532726"/>
            <a:ext cx="10986873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7557445" y="4532726"/>
            <a:ext cx="10555019" cy="1053827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7557445" y="4532726"/>
            <a:ext cx="243023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Types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8239480" y="4532726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9" name="Text 25"/>
          <p:cNvSpPr/>
          <p:nvPr/>
        </p:nvSpPr>
        <p:spPr>
          <a:xfrm>
            <a:off x="18239480" y="4729525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5842730" y="5586553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1" name="Shape 27"/>
          <p:cNvSpPr/>
          <p:nvPr/>
        </p:nvSpPr>
        <p:spPr>
          <a:xfrm>
            <a:off x="5842730" y="5586553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32" name="Text 28"/>
          <p:cNvSpPr/>
          <p:nvPr/>
        </p:nvSpPr>
        <p:spPr>
          <a:xfrm>
            <a:off x="6719140" y="5586553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5586553"/>
            <a:ext cx="10986873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7557445" y="5586553"/>
            <a:ext cx="10555019" cy="1053827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7557445" y="5586553"/>
            <a:ext cx="372579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Workflow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8239480" y="5586553"/>
            <a:ext cx="304838" cy="1053827"/>
          </a:xfrm>
          <a:prstGeom prst="rect">
            <a:avLst/>
          </a:prstGeom>
          <a:noFill/>
          <a:ln/>
        </p:spPr>
      </p:sp>
      <p:sp>
        <p:nvSpPr>
          <p:cNvPr id="37" name="Text 32"/>
          <p:cNvSpPr/>
          <p:nvPr/>
        </p:nvSpPr>
        <p:spPr>
          <a:xfrm>
            <a:off x="18239480" y="5783352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5842730" y="6640380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9" name="Shape 34"/>
          <p:cNvSpPr/>
          <p:nvPr/>
        </p:nvSpPr>
        <p:spPr>
          <a:xfrm>
            <a:off x="5842730" y="6640380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0" name="Text 35"/>
          <p:cNvSpPr/>
          <p:nvPr/>
        </p:nvSpPr>
        <p:spPr>
          <a:xfrm>
            <a:off x="6719140" y="6640380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6640380"/>
            <a:ext cx="10986873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7557445" y="6640380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7557445" y="6640380"/>
            <a:ext cx="8488894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 (Zoom H4n)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7934642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45" name="Text 39"/>
          <p:cNvSpPr/>
          <p:nvPr/>
        </p:nvSpPr>
        <p:spPr>
          <a:xfrm>
            <a:off x="17934642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5842730" y="7694207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47" name="Shape 41"/>
          <p:cNvSpPr/>
          <p:nvPr/>
        </p:nvSpPr>
        <p:spPr>
          <a:xfrm>
            <a:off x="5842730" y="7694207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8" name="Text 42"/>
          <p:cNvSpPr/>
          <p:nvPr/>
        </p:nvSpPr>
        <p:spPr>
          <a:xfrm>
            <a:off x="6719140" y="7694207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7694207"/>
            <a:ext cx="10986873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7557445" y="7694207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51" name="Text 44"/>
          <p:cNvSpPr/>
          <p:nvPr/>
        </p:nvSpPr>
        <p:spPr>
          <a:xfrm>
            <a:off x="7557445" y="7694207"/>
            <a:ext cx="7104421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 Practice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7934642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53" name="Text 46"/>
          <p:cNvSpPr/>
          <p:nvPr/>
        </p:nvSpPr>
        <p:spPr>
          <a:xfrm>
            <a:off x="17934642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5842730" y="8748034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55" name="Shape 48"/>
          <p:cNvSpPr/>
          <p:nvPr/>
        </p:nvSpPr>
        <p:spPr>
          <a:xfrm>
            <a:off x="5842730" y="8748034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56" name="Text 49"/>
          <p:cNvSpPr/>
          <p:nvPr/>
        </p:nvSpPr>
        <p:spPr>
          <a:xfrm>
            <a:off x="6528616" y="8748034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6.</a:t>
            </a:r>
            <a:endParaRPr lang="en-US" sz="6400" dirty="0"/>
          </a:p>
        </p:txBody>
      </p:sp>
      <p:pic>
        <p:nvPicPr>
          <p:cNvPr id="57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8748034"/>
            <a:ext cx="10986873" cy="1053827"/>
          </a:xfrm>
          <a:prstGeom prst="rect">
            <a:avLst/>
          </a:prstGeom>
        </p:spPr>
      </p:pic>
      <p:sp>
        <p:nvSpPr>
          <p:cNvPr id="58" name="Shape 50"/>
          <p:cNvSpPr/>
          <p:nvPr/>
        </p:nvSpPr>
        <p:spPr>
          <a:xfrm>
            <a:off x="7557445" y="8748034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59" name="Text 51"/>
          <p:cNvSpPr/>
          <p:nvPr/>
        </p:nvSpPr>
        <p:spPr>
          <a:xfrm>
            <a:off x="7557445" y="8748034"/>
            <a:ext cx="6723374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Editing (Audacity)</a:t>
            </a:r>
            <a:endParaRPr lang="en-US" sz="6400" dirty="0"/>
          </a:p>
        </p:txBody>
      </p:sp>
      <p:sp>
        <p:nvSpPr>
          <p:cNvPr id="60" name="Shape 52"/>
          <p:cNvSpPr/>
          <p:nvPr/>
        </p:nvSpPr>
        <p:spPr>
          <a:xfrm>
            <a:off x="17934642" y="8748034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1" name="Text 53"/>
          <p:cNvSpPr/>
          <p:nvPr/>
        </p:nvSpPr>
        <p:spPr>
          <a:xfrm>
            <a:off x="17934642" y="8944833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62" name="Shape 54"/>
          <p:cNvSpPr/>
          <p:nvPr/>
        </p:nvSpPr>
        <p:spPr>
          <a:xfrm>
            <a:off x="5842730" y="9801860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63" name="Shape 55"/>
          <p:cNvSpPr/>
          <p:nvPr/>
        </p:nvSpPr>
        <p:spPr>
          <a:xfrm>
            <a:off x="5842730" y="9801860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64" name="Text 56"/>
          <p:cNvSpPr/>
          <p:nvPr/>
        </p:nvSpPr>
        <p:spPr>
          <a:xfrm>
            <a:off x="6719140" y="9801860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7.</a:t>
            </a:r>
            <a:endParaRPr lang="en-US" sz="6400" dirty="0"/>
          </a:p>
        </p:txBody>
      </p:sp>
      <p:pic>
        <p:nvPicPr>
          <p:cNvPr id="65" name="Image 6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9801860"/>
            <a:ext cx="10986873" cy="1053827"/>
          </a:xfrm>
          <a:prstGeom prst="rect">
            <a:avLst/>
          </a:prstGeom>
        </p:spPr>
      </p:pic>
      <p:sp>
        <p:nvSpPr>
          <p:cNvPr id="66" name="Shape 57"/>
          <p:cNvSpPr/>
          <p:nvPr/>
        </p:nvSpPr>
        <p:spPr>
          <a:xfrm>
            <a:off x="7557445" y="9801860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67" name="Text 58"/>
          <p:cNvSpPr/>
          <p:nvPr/>
        </p:nvSpPr>
        <p:spPr>
          <a:xfrm>
            <a:off x="7557445" y="9801860"/>
            <a:ext cx="594857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Editing Practice</a:t>
            </a:r>
            <a:endParaRPr lang="en-US" sz="6400" dirty="0"/>
          </a:p>
        </p:txBody>
      </p:sp>
      <p:sp>
        <p:nvSpPr>
          <p:cNvPr id="68" name="Shape 59"/>
          <p:cNvSpPr/>
          <p:nvPr/>
        </p:nvSpPr>
        <p:spPr>
          <a:xfrm>
            <a:off x="17934642" y="980186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9" name="Text 60"/>
          <p:cNvSpPr/>
          <p:nvPr/>
        </p:nvSpPr>
        <p:spPr>
          <a:xfrm>
            <a:off x="17934642" y="999865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53</a:t>
            </a:r>
            <a:endParaRPr lang="en-US" sz="4000" dirty="0"/>
          </a:p>
        </p:txBody>
      </p:sp>
      <p:sp>
        <p:nvSpPr>
          <p:cNvPr id="70" name="Shape 61"/>
          <p:cNvSpPr/>
          <p:nvPr/>
        </p:nvSpPr>
        <p:spPr>
          <a:xfrm>
            <a:off x="5842730" y="10855687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71" name="Shape 62"/>
          <p:cNvSpPr/>
          <p:nvPr/>
        </p:nvSpPr>
        <p:spPr>
          <a:xfrm>
            <a:off x="5842730" y="10855687"/>
            <a:ext cx="1587698" cy="1053827"/>
          </a:xfrm>
          <a:prstGeom prst="rect">
            <a:avLst/>
          </a:prstGeom>
          <a:noFill/>
          <a:ln/>
        </p:spPr>
      </p:sp>
      <p:pic>
        <p:nvPicPr>
          <p:cNvPr id="72" name="Image 7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10855687"/>
            <a:ext cx="10986873" cy="1053827"/>
          </a:xfrm>
          <a:prstGeom prst="rect">
            <a:avLst/>
          </a:prstGeom>
        </p:spPr>
      </p:pic>
      <p:sp>
        <p:nvSpPr>
          <p:cNvPr id="73" name="Shape 63"/>
          <p:cNvSpPr/>
          <p:nvPr/>
        </p:nvSpPr>
        <p:spPr>
          <a:xfrm>
            <a:off x="7557445" y="10855687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74" name="Text 64"/>
          <p:cNvSpPr/>
          <p:nvPr/>
        </p:nvSpPr>
        <p:spPr>
          <a:xfrm>
            <a:off x="7557445" y="10855687"/>
            <a:ext cx="438628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References</a:t>
            </a:r>
            <a:endParaRPr lang="en-US" sz="6400" dirty="0"/>
          </a:p>
        </p:txBody>
      </p:sp>
      <p:sp>
        <p:nvSpPr>
          <p:cNvPr id="75" name="Shape 65"/>
          <p:cNvSpPr/>
          <p:nvPr/>
        </p:nvSpPr>
        <p:spPr>
          <a:xfrm>
            <a:off x="17934642" y="1085568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76" name="Text 66"/>
          <p:cNvSpPr/>
          <p:nvPr/>
        </p:nvSpPr>
        <p:spPr>
          <a:xfrm>
            <a:off x="17934642" y="1105248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55</a:t>
            </a:r>
            <a:endParaRPr lang="en-US" sz="4000" dirty="0"/>
          </a:p>
        </p:txBody>
      </p:sp>
      <p:pic>
        <p:nvPicPr>
          <p:cNvPr id="77" name="Image 8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78" name="Text 67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972941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3.10. Publishing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Channel(s)?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Coursework: Course-content system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General: Services with free/paid plans, such as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Buzzsprout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Riverside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Soundcloud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Spotify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YouTube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Recording (Zoom H4n)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Best practices apply to all devices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46710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Zoom H4n: Features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Input options: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Built-in mics and/or external mics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Recording-area shapes: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90-degrees or 120-degrees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Front-facing or front-and-back-facing, respectively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Modes: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Stereo: Two channels (input directions)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4CH: Four channels (input directions)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MTR: Mixed-track recording (play &amp; record at once)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Built-in storage: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SD card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15884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 Zoom H4n: Basics 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Hold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/power button (left side, bottom)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 button toward I/O icon and hold (2 sec)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Wait 2-3 min for device to power 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&amp; scroll wheel (right side, top)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&amp; wheel to navigate/select screens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Wheel turn: Move highlighter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Wheel press: Select highlighted option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press: Cancel &amp; return to prior screen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6. Navigate/select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“Mode”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“Stereo”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7. Return to default screen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8. Locate and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(front side, left edge)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9. Twist ends of built-in mics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90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120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label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84915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Zoom H4n: Prep/Monitoring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&amp;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(front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volume buttons (right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Speak towards mics as intended/expected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Observe volume-meters on screen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 peak values along dB scale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“Mic Volume”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so peaks are ~12 dB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Connect headphones (3.5 mm, left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(output) volume buttons (left side)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21650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4.4. Zoom H4n: Recording 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(From standby)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(or Play/Pause) button to start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while recording to 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marks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Press Play/Pause to pause/resume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Stop button to stop recording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535801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70843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4.5. Zoom H4n: Playback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Play/Pause to play/pause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Press Prev/Next buttons for marks/tracks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Use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&amp; wheel to navigate folders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171971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4.6a. Zoom H4n: File Transfer (Cable)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USB cable (Micro-USB port, left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 (USB-A port)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Navigate/select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“USB”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“Storage”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H4N_SD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disk drive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Navigate to appropriate folder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Primary-level folders: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4CH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MTR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Secondary-level folders: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Folder01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Folder10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Copy and paste files (WAV or MP3)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117354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4.6b. Zoom H4n: File Transfer (Card)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Hold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/Power button to I/O icon &amp; hold (2 sec)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Remove SD card from slot (right side, bottom)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 card into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H4N_SD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disk drive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 to appropriate folder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Primary-level folders: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4CH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MTR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Secondary-level folders: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Folder01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Folder10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Copy and paste files (WAV or MP3)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History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Broadcasting by any other name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36892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4.7. Zoom H4n: Resources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York University Libraries - Media Creation Lab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3" tooltip="Open http://bit.ly/mcl-y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http://bit.ly/mcl-yu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Zoom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www.zoom.jp/helpcenter/en/products/H4nProBlack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https://www.zoom.jp/helpcenter/en/products/H4nProBlack/</a:t>
            </a:r>
            <a:endParaRPr lang="en-US" sz="6400" dirty="0"/>
          </a:p>
          <a:p>
            <a:pPr algn="l"/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5" tooltip="Open https://www.figma.com/proto/tUdR5VvZ3MsVjYCRXw32We/Guides?node-id=849%3A2266&amp;scaling=min-zoom&amp;page-id=260%3A446&amp;starting-point-node-id=849%3A22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Recording Practice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Using what you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know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have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67787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Practice: Story Question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How did your favourite works of fiction make you feel (the first time you experienced it)?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Name?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Context of first experience?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Conflict(s) in story? (avoid spoilers)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Emotion(s) experienced?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Impact?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(Alternative) Consider another topic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73284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5.2. Practice: Tips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Wait 3-5 sec to start talking &amp; stop recording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Incorporate (repeat) questions being answered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Include pauses between answers to questions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 sound-reflecting surfaces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Cover in blanket to limit echoes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 Editing (Audacity)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Power to craft using open-source means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11146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6.1. Audacity: Overview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Open-source: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Free, established community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Compatibility: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Windows, Mac, Linux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3" tooltip="Open https://www.audacityteam.org/downloa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https://www.audacityteam.org/download/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Plugins: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Support for more audio formats (M4A)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support.audacityteam.org/basics/installing-ffmpe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https://support.audacityteam.org/basics/installing-ffmpeg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Standard features: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Recording, audio effects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36892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6.2. Audacity: Installation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Windows​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executable-file (*.exe) 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prompts of Setup Wizard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macOS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package file (*.pkg)​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disk-image file (*.dmg)​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(In window) Drag Audacity icon to Applications shortcut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7753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6.3. Audacity: UI Overview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View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Playback, recording, selection, zoom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Volume meters​: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Input levels &amp; output levels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Timeline​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Canvas: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Tracks/lanes &amp; clips within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Info panel: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Project rate, timestamps, playback speed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CA" dirty="0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02128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929371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6.4. Audacity: Importing &amp; Lanes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Import ...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Imported files have separate tracks/lanes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Lanes have separate control panels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Solo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button: Mutes all other lanes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30541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6.5. Audacity: Three Lines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Marker: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Black vertical line (at project start by default)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body of track/clip or click Skip To buttons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Skimmer:​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White vertical line 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Appears while project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stopped​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Move cursor along timeline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Playhead​: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Green triangle with black vertical line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Appears while project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playing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paused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timeline or click Play button (plays from marker)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94976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History: Pre-Internet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1901: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Discovery of wireless broadcasting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1920: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First commercial radio station (US)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1930s-1940s: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"Golden Age of Radio"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1930s: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TV broadcasting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1954: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Colour TV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1960s: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Widespread TV adoption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3260074" y="12455473"/>
            <a:ext cx="19933025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(Britannica, 2010; Britannica, 2021; DARPA, n.d.; Wikipedia, 2022a; Wikipedia, 2022b)</a:t>
            </a:r>
            <a:endParaRPr lang="en-US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97174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6.6. Audacity: Playback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Pause [P]​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Freezes/unfreezes playhead at position in timeline​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 [spacebar]​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Plays from marker position 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Stop​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Clears playhead, enables editing (clip-selection)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73837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660097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6.7. Audacity: Clip Selection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clip-head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(section with title)​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Single-click head to select clip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6195995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clip-body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(waveforms)​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Double-click body to select clip</a:t>
            </a:r>
            <a:endParaRPr lang="en-US" sz="6400" dirty="0"/>
          </a:p>
        </p:txBody>
      </p:sp>
      <p:sp>
        <p:nvSpPr>
          <p:cNvPr id="14" name="Text 12"/>
          <p:cNvSpPr/>
          <p:nvPr/>
        </p:nvSpPr>
        <p:spPr>
          <a:xfrm>
            <a:off x="1193949" y="8913091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control-panel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(single-clip lane)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to select entire lane</a:t>
            </a:r>
            <a:endParaRPr lang="en-US" sz="64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11246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6.8. Audacity: Clip Arrangment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Click &amp; Drag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(need sufficient space)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clip-head &amp; hold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clip left/right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Cut &amp; Paste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(need sufficient space)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Right-click​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[Ctrl/Cmd + X]​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lane (set marker)​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lane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Paste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[Ctrl/Cmd + V]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667718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6.9. Audacity: Clip Trimming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Split &amp; Delete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marker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Split Clip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unwanted clip &amp; press Backspace or Delete key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Drag Edge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Point to edge (between clip-head &amp; nearest waveform)​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Look for double-arrow cursor​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edge inward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018282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6.10. Audacity: Monitoring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Watching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volume meter​ is important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Blue lines mark (local) peaks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Ideal volume (peak values):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 audio (speech): -12 dB to -6 dB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 audio (music): -24 dB to -18 dB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06165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6.11. Audacity: Editing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function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(set 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to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dB value)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&amp; Compression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 …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function​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(Window) 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 peak amplitude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[-12] dB​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Track-wide adjustment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(change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by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dB amount)​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slider 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+/-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scale of lane control-panel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82617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6.12. Audacity: Clip Fading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functions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portion of clip​ (click &amp; drag)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 menu​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appropriate function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025903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6.13. Audacity: Reducing BG Noise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function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portion of clip​ with background noise (sample)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Removal and Repair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 …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function​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(Window)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Get Noise Profile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Repeat Steps 2 &amp; 3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values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&amp;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Preview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OK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521650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6.14. Audacity: Recording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Setup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(toolbar)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Recording Device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&amp; select device from list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Meter (mic icon) 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Monitoring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&amp;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speak as intended/expected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Recording Level slider (volume meter)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[R or Shift + R for new track/lane)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Pause button to pause/resume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140217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6.14a. Audacity: Recording with H4n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Turn off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USB cable (Micro-USB port, left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 (USB-A port)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Navigate/select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“Audio I/F”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“Frequency”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“48kHz”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“44.1kHz”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is possible with macOS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“Connect”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26488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1.2. History: Internet &amp; Beyond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1969: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ARPAnet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1980s: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Satellite broadcasting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2001: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Apple iPod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 2004: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"Podcast"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2005: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Distribution on Apple iTunes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5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6" name="Text 13"/>
          <p:cNvSpPr/>
          <p:nvPr/>
        </p:nvSpPr>
        <p:spPr>
          <a:xfrm>
            <a:off x="3260074" y="12455473"/>
            <a:ext cx="19933025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(Britannica, 2010; Britannica, 2021; DARPA, n.d.; Wikipedia, 2022a; Wikipedia, 2022b)</a:t>
            </a:r>
            <a:endParaRPr lang="en-US" sz="4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(macOS) Ensure computer has matching frequency: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Applications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Utilities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MIDI Setup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app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 sidebar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Format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48,000 Hz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 up H4n in Audacity: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Setup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Recording Device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Microphone (H4)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 Meter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(icon)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Monitoring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(Zoom H4n) Adjust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Record button start recording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Press Pause button to pause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Stop button to stop recording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029713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6.15. Audacity: Saving &amp; Exporting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Saving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(project file unique to Audacity)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​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either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 As 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location &amp; name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Exporting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(standalone file in standard format)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as [format]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location &amp; name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 Editing Practice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Experiment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95219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7.1. Editing Practice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Consider sharing recordings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Edit single recording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Edit entire recordings sequence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Group quotes/phrases by category (topic, theme)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References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7153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536302"/>
            <a:ext cx="22168504" cy="1073295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Britannica, T. E. of E. (2010).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broadcasting summary. In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Encyclopedia Britannica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https://www.britannica.com/summary/broadcasting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Britannica, T. E. of E. (2021).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podcast. In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Encyclopedia Britannica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https://www.britannica.com/art/podcast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Christensen, C. (2019, November 8).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Clay Christensen: The Jobs to Be Done theory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(Hubspot Marketing, Interviewer) [Video]. https://youtu.be/Stc0beAxavY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DARPA. (n.d.).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ARPANET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https://www.darpa.mil/about-us/timeline/arpanet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(2018a,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01: Plan your project with the end-use in mind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https://youtu.be/vG0Lxi58HTE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(2018b,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02: From Topic to Story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https://youtu.be/YqzxXRysAsc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7510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536302"/>
            <a:ext cx="22168504" cy="94124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(2018c,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03: Conducting effective research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https://youtu.be/YHTMnW6Epd4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(2018d,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04: The Shooting Script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https://youtu.be/fsSTDBpTa0E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(2018e,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05: Pre-Production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https://youtu.be/8p95qZWW4DY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(2018f,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08: Writing, recording voice-Over narration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https://youtu.be/_Dlj1eN9-Ps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(2018g,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09: Video editing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https://youtu.be/d0BIelNKRw0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4992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536302"/>
            <a:ext cx="22168504" cy="61113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Wikipedia. (2022a).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Podcast. In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Wikipedia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https://en.wikipedia.org/w/index.php?title=Podcast&amp;oldid=1110673143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Wikipedia. (2022b).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iPod. In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Wikipedia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https://en.wikipedia.org/w/index.php?title=IPod&amp;oldid=1113139275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York University. (2022, October 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Veteran adjunct professor, writer, interviewing trainer publishes new book.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YFile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https://yfile.news.yorku.ca/2022/10/05/veteran-adjunct-professor-writer-interviewing-trainer-publishes-new-book/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252" y="6304171"/>
            <a:ext cx="5854142" cy="546670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1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Types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Tried-and-true genres &amp; formats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44070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Types: Genre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Culture/entertainment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Education/information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News/politics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Self-help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True crime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07578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Types: Format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Debates/discussions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Interviews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Recaps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Reports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Workflow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Planning, producing, &amp; publishing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3058</Words>
  <Application>Microsoft Office PowerPoint</Application>
  <PresentationFormat>Custom</PresentationFormat>
  <Paragraphs>593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IBM Plex Sans Bold</vt:lpstr>
      <vt:lpstr>IBM Plex Sans Bold Italic</vt:lpstr>
      <vt:lpstr>IBM Plex Sans Condensed Bold</vt:lpstr>
      <vt:lpstr>IBM Plex Sans Italic</vt:lpstr>
      <vt:lpstr>IBM Plex Sans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Timothy Tan Huynh</cp:lastModifiedBy>
  <cp:revision>2</cp:revision>
  <dcterms:created xsi:type="dcterms:W3CDTF">2023-03-19T22:10:38Z</dcterms:created>
  <dcterms:modified xsi:type="dcterms:W3CDTF">2023-03-19T22:22:29Z</dcterms:modified>
</cp:coreProperties>
</file>