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7772400" cy="10058400"/>
  <p:notesSz cx="10058400" cy="7772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png"/><Relationship Id="rId17" Type="http://schemas.openxmlformats.org/officeDocument/2006/relationships/image" Target="../media/image-12-17.png"/><Relationship Id="rId18" Type="http://schemas.openxmlformats.org/officeDocument/2006/relationships/image" Target="../media/image-12-18.png"/><Relationship Id="rId19" Type="http://schemas.openxmlformats.org/officeDocument/2006/relationships/image" Target="../media/image-12-19.png"/><Relationship Id="rId20" Type="http://schemas.openxmlformats.org/officeDocument/2006/relationships/image" Target="../media/image-12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hyperlink" Target="https://creativecommons.org/licenses/by-nc/4.0/" TargetMode="External"/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71500"/>
            <a:ext cx="6858000" cy="8915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3060700"/>
          </a:xfrm>
          <a:prstGeom prst="rect">
            <a:avLst/>
          </a:prstGeom>
          <a:noFill/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0" y="812800"/>
            <a:ext cx="5080000" cy="25400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27567" y="33909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5c.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Zebra/5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button in controls area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457200" y="37465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0" name="Shape 7"/>
          <p:cNvSpPr/>
          <p:nvPr/>
        </p:nvSpPr>
        <p:spPr>
          <a:xfrm>
            <a:off x="584200" y="3746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1" name="Text 8"/>
          <p:cNvSpPr/>
          <p:nvPr/>
        </p:nvSpPr>
        <p:spPr>
          <a:xfrm>
            <a:off x="867833" y="37465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155700" y="37465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Zebra/5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(Fig. 5c) to open the sub-menu of actions.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7200" y="39751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4" name="Shape 11"/>
          <p:cNvSpPr/>
          <p:nvPr/>
        </p:nvSpPr>
        <p:spPr>
          <a:xfrm>
            <a:off x="584200" y="39751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5" name="Text 12"/>
          <p:cNvSpPr/>
          <p:nvPr/>
        </p:nvSpPr>
        <p:spPr>
          <a:xfrm>
            <a:off x="867833" y="39751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1155700" y="39751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Use the directional button highlight and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“Delete Clips...”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 A sub-menu appears with three options.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57200" y="44323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8" name="Shape 15"/>
          <p:cNvSpPr/>
          <p:nvPr/>
        </p:nvSpPr>
        <p:spPr>
          <a:xfrm>
            <a:off x="584200" y="44323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9" name="Text 16"/>
          <p:cNvSpPr/>
          <p:nvPr/>
        </p:nvSpPr>
        <p:spPr>
          <a:xfrm>
            <a:off x="867833" y="44323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155700" y="44323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“Delete Clips...”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sub-menu, select a file set to delete:</a:t>
            </a:r>
            <a:endParaRPr lang="en-US" sz="1400" dirty="0"/>
          </a:p>
        </p:txBody>
      </p:sp>
      <p:pic>
        <p:nvPicPr>
          <p:cNvPr id="2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60900"/>
            <a:ext cx="6858000" cy="228600"/>
          </a:xfrm>
          <a:prstGeom prst="rect">
            <a:avLst/>
          </a:prstGeom>
        </p:spPr>
      </p:pic>
      <p:sp>
        <p:nvSpPr>
          <p:cNvPr id="22" name="Shape 18"/>
          <p:cNvSpPr/>
          <p:nvPr/>
        </p:nvSpPr>
        <p:spPr>
          <a:xfrm>
            <a:off x="965200" y="4660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3" name="Text 19"/>
          <p:cNvSpPr/>
          <p:nvPr/>
        </p:nvSpPr>
        <p:spPr>
          <a:xfrm>
            <a:off x="1083733" y="46609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4.a.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1536700" y="46609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This Clip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(the highlighted video),</a:t>
            </a:r>
            <a:endParaRPr lang="en-US" sz="1400" dirty="0"/>
          </a:p>
        </p:txBody>
      </p:sp>
      <p:pic>
        <p:nvPicPr>
          <p:cNvPr id="2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9500"/>
            <a:ext cx="6858000" cy="228600"/>
          </a:xfrm>
          <a:prstGeom prst="rect">
            <a:avLst/>
          </a:prstGeom>
        </p:spPr>
      </p:pic>
      <p:sp>
        <p:nvSpPr>
          <p:cNvPr id="26" name="Shape 21"/>
          <p:cNvSpPr/>
          <p:nvPr/>
        </p:nvSpPr>
        <p:spPr>
          <a:xfrm>
            <a:off x="965200" y="4889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7" name="Text 22"/>
          <p:cNvSpPr/>
          <p:nvPr/>
        </p:nvSpPr>
        <p:spPr>
          <a:xfrm>
            <a:off x="1083733" y="48895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4.b.</a:t>
            </a:r>
            <a:endParaRPr lang="en-US" sz="1400" dirty="0"/>
          </a:p>
        </p:txBody>
      </p:sp>
      <p:sp>
        <p:nvSpPr>
          <p:cNvPr id="28" name="Text 23"/>
          <p:cNvSpPr/>
          <p:nvPr/>
        </p:nvSpPr>
        <p:spPr>
          <a:xfrm>
            <a:off x="1536700" y="48895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Selected Clips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(all checkmarked videos), or </a:t>
            </a:r>
            <a:endParaRPr lang="en-US" sz="1400" dirty="0"/>
          </a:p>
        </p:txBody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18100"/>
            <a:ext cx="6858000" cy="228600"/>
          </a:xfrm>
          <a:prstGeom prst="rect">
            <a:avLst/>
          </a:prstGeom>
        </p:spPr>
      </p:pic>
      <p:sp>
        <p:nvSpPr>
          <p:cNvPr id="30" name="Shape 24"/>
          <p:cNvSpPr/>
          <p:nvPr/>
        </p:nvSpPr>
        <p:spPr>
          <a:xfrm>
            <a:off x="965200" y="51181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1" name="Text 25"/>
          <p:cNvSpPr/>
          <p:nvPr/>
        </p:nvSpPr>
        <p:spPr>
          <a:xfrm>
            <a:off x="1096433" y="5118100"/>
            <a:ext cx="376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4.c.</a:t>
            </a:r>
            <a:endParaRPr lang="en-US" sz="1400" dirty="0"/>
          </a:p>
        </p:txBody>
      </p:sp>
      <p:sp>
        <p:nvSpPr>
          <p:cNvPr id="32" name="Text 26"/>
          <p:cNvSpPr/>
          <p:nvPr/>
        </p:nvSpPr>
        <p:spPr>
          <a:xfrm>
            <a:off x="1536700" y="51181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All Clips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(all clips not marked with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“OK”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).</a:t>
            </a:r>
            <a:endParaRPr lang="en-US" sz="1400" dirty="0"/>
          </a:p>
        </p:txBody>
      </p:sp>
      <p:sp>
        <p:nvSpPr>
          <p:cNvPr id="33" name="Shape 27"/>
          <p:cNvSpPr/>
          <p:nvPr/>
        </p:nvSpPr>
        <p:spPr>
          <a:xfrm>
            <a:off x="457200" y="53467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34" name="Shape 28"/>
          <p:cNvSpPr/>
          <p:nvPr/>
        </p:nvSpPr>
        <p:spPr>
          <a:xfrm>
            <a:off x="584200" y="53467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5" name="Text 29"/>
          <p:cNvSpPr/>
          <p:nvPr/>
        </p:nvSpPr>
        <p:spPr>
          <a:xfrm>
            <a:off x="867833" y="53467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5.</a:t>
            </a:r>
            <a:endParaRPr lang="en-US" sz="1400" dirty="0"/>
          </a:p>
        </p:txBody>
      </p:sp>
      <p:sp>
        <p:nvSpPr>
          <p:cNvPr id="36" name="Text 30"/>
          <p:cNvSpPr/>
          <p:nvPr/>
        </p:nvSpPr>
        <p:spPr>
          <a:xfrm>
            <a:off x="1155700" y="53467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Use the directional button to highlight and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“Delete”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to confirm deletion.</a:t>
            </a:r>
            <a:endParaRPr lang="en-US" sz="1400" dirty="0"/>
          </a:p>
        </p:txBody>
      </p:sp>
      <p:sp>
        <p:nvSpPr>
          <p:cNvPr id="37" name="Shape 31"/>
          <p:cNvSpPr/>
          <p:nvPr/>
        </p:nvSpPr>
        <p:spPr>
          <a:xfrm>
            <a:off x="457200" y="58039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38" name="Shape 32"/>
          <p:cNvSpPr/>
          <p:nvPr/>
        </p:nvSpPr>
        <p:spPr>
          <a:xfrm>
            <a:off x="584200" y="5803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9" name="Text 33"/>
          <p:cNvSpPr/>
          <p:nvPr/>
        </p:nvSpPr>
        <p:spPr>
          <a:xfrm>
            <a:off x="867833" y="58039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6.</a:t>
            </a:r>
            <a:endParaRPr lang="en-US" sz="1400" dirty="0"/>
          </a:p>
        </p:txBody>
      </p:sp>
      <p:sp>
        <p:nvSpPr>
          <p:cNvPr id="40" name="Text 34"/>
          <p:cNvSpPr/>
          <p:nvPr/>
        </p:nvSpPr>
        <p:spPr>
          <a:xfrm>
            <a:off x="1155700" y="58039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Hold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Mode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return to the recording/home screen.</a:t>
            </a:r>
            <a:endParaRPr lang="en-US" sz="1400" dirty="0"/>
          </a:p>
        </p:txBody>
      </p:sp>
      <p:sp>
        <p:nvSpPr>
          <p:cNvPr id="41" name="Shape 35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42" name="Shape 36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43" name="Shape 37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44" name="Shape 38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45" name="Shape 39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099300" y="457200"/>
            <a:ext cx="275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3556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7493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800100" y="7493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6.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7493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7493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Transferring videos to a computer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1041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2" name="Shape 10"/>
          <p:cNvSpPr/>
          <p:nvPr/>
        </p:nvSpPr>
        <p:spPr>
          <a:xfrm>
            <a:off x="584200" y="1041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3" name="Text 11"/>
          <p:cNvSpPr/>
          <p:nvPr/>
        </p:nvSpPr>
        <p:spPr>
          <a:xfrm>
            <a:off x="867833" y="10414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55700" y="1041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Turn off the camera using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On/Off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switch:</a:t>
            </a:r>
            <a:endParaRPr lang="en-US" sz="14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70000"/>
            <a:ext cx="6858000" cy="22860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65200" y="1270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7" name="Text 14"/>
          <p:cNvSpPr/>
          <p:nvPr/>
        </p:nvSpPr>
        <p:spPr>
          <a:xfrm>
            <a:off x="1083733" y="12700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1.1.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536700" y="1270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Push down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On/Off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switch.</a:t>
            </a:r>
            <a:endParaRPr lang="en-US" sz="1400" dirty="0"/>
          </a:p>
        </p:txBody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8600"/>
            <a:ext cx="6858000" cy="685800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965200" y="1498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1" name="Text 17"/>
          <p:cNvSpPr/>
          <p:nvPr/>
        </p:nvSpPr>
        <p:spPr>
          <a:xfrm>
            <a:off x="1083733" y="14986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1.2.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1536700" y="1498600"/>
            <a:ext cx="5710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While pushing this switch, slide it toward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Off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 The display will show a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“P. Off”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(power off) indicator for several seconds and then turn black. Also,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Power/Charge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indicator will turn off.</a:t>
            </a:r>
            <a:endParaRPr lang="en-US" sz="1400" dirty="0"/>
          </a:p>
        </p:txBody>
      </p:sp>
      <p:sp>
        <p:nvSpPr>
          <p:cNvPr id="23" name="Shape 19"/>
          <p:cNvSpPr/>
          <p:nvPr/>
        </p:nvSpPr>
        <p:spPr>
          <a:xfrm>
            <a:off x="457200" y="2184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24" name="Shape 20"/>
          <p:cNvSpPr/>
          <p:nvPr/>
        </p:nvSpPr>
        <p:spPr>
          <a:xfrm>
            <a:off x="584200" y="2184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5" name="Text 21"/>
          <p:cNvSpPr/>
          <p:nvPr/>
        </p:nvSpPr>
        <p:spPr>
          <a:xfrm>
            <a:off x="867833" y="21844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26" name="Text 22"/>
          <p:cNvSpPr/>
          <p:nvPr/>
        </p:nvSpPr>
        <p:spPr>
          <a:xfrm>
            <a:off x="1155700" y="2184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Remove the SD card (adapter) to which you recorded video:</a:t>
            </a:r>
            <a:endParaRPr lang="en-US" sz="1400" dirty="0"/>
          </a:p>
        </p:txBody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13000"/>
            <a:ext cx="6858000" cy="457200"/>
          </a:xfrm>
          <a:prstGeom prst="rect">
            <a:avLst/>
          </a:prstGeom>
        </p:spPr>
      </p:pic>
      <p:sp>
        <p:nvSpPr>
          <p:cNvPr id="28" name="Shape 23"/>
          <p:cNvSpPr/>
          <p:nvPr/>
        </p:nvSpPr>
        <p:spPr>
          <a:xfrm>
            <a:off x="965200" y="2413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9" name="Text 24"/>
          <p:cNvSpPr/>
          <p:nvPr/>
        </p:nvSpPr>
        <p:spPr>
          <a:xfrm>
            <a:off x="1083733" y="24130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2.1.</a:t>
            </a:r>
            <a:endParaRPr lang="en-US" sz="1400" dirty="0"/>
          </a:p>
        </p:txBody>
      </p:sp>
      <p:sp>
        <p:nvSpPr>
          <p:cNvPr id="30" name="Text 25"/>
          <p:cNvSpPr/>
          <p:nvPr/>
        </p:nvSpPr>
        <p:spPr>
          <a:xfrm>
            <a:off x="1536700" y="24130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exposed edge of the SD card inward. The spring inside the slot will extended the card further outward.</a:t>
            </a:r>
            <a:endParaRPr lang="en-US" sz="1400" dirty="0"/>
          </a:p>
        </p:txBody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70200"/>
            <a:ext cx="6858000" cy="228600"/>
          </a:xfrm>
          <a:prstGeom prst="rect">
            <a:avLst/>
          </a:prstGeom>
        </p:spPr>
      </p:pic>
      <p:sp>
        <p:nvSpPr>
          <p:cNvPr id="32" name="Shape 26"/>
          <p:cNvSpPr/>
          <p:nvPr/>
        </p:nvSpPr>
        <p:spPr>
          <a:xfrm>
            <a:off x="965200" y="2870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3" name="Text 27"/>
          <p:cNvSpPr/>
          <p:nvPr/>
        </p:nvSpPr>
        <p:spPr>
          <a:xfrm>
            <a:off x="1083733" y="28702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2.2.</a:t>
            </a:r>
            <a:endParaRPr lang="en-US" sz="1400" dirty="0"/>
          </a:p>
        </p:txBody>
      </p:sp>
      <p:sp>
        <p:nvSpPr>
          <p:cNvPr id="34" name="Text 28"/>
          <p:cNvSpPr/>
          <p:nvPr/>
        </p:nvSpPr>
        <p:spPr>
          <a:xfrm>
            <a:off x="1536700" y="2870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Grab the SD card and pull it from its slot.</a:t>
            </a:r>
            <a:endParaRPr lang="en-US" sz="1400" dirty="0"/>
          </a:p>
        </p:txBody>
      </p:sp>
      <p:sp>
        <p:nvSpPr>
          <p:cNvPr id="35" name="Shape 29"/>
          <p:cNvSpPr/>
          <p:nvPr/>
        </p:nvSpPr>
        <p:spPr>
          <a:xfrm>
            <a:off x="457200" y="30988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36" name="Shape 30"/>
          <p:cNvSpPr/>
          <p:nvPr/>
        </p:nvSpPr>
        <p:spPr>
          <a:xfrm>
            <a:off x="584200" y="3098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7" name="Text 31"/>
          <p:cNvSpPr/>
          <p:nvPr/>
        </p:nvSpPr>
        <p:spPr>
          <a:xfrm>
            <a:off x="867833" y="3098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38" name="Text 32"/>
          <p:cNvSpPr/>
          <p:nvPr/>
        </p:nvSpPr>
        <p:spPr>
          <a:xfrm>
            <a:off x="1155700" y="30988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Insert the SD card into the computer’s SD card slot (or and adapter connected to the computer). </a:t>
            </a:r>
            <a:endParaRPr lang="en-US" sz="1400" dirty="0"/>
          </a:p>
        </p:txBody>
      </p:sp>
      <p:sp>
        <p:nvSpPr>
          <p:cNvPr id="39" name="Shape 33"/>
          <p:cNvSpPr/>
          <p:nvPr/>
        </p:nvSpPr>
        <p:spPr>
          <a:xfrm>
            <a:off x="457200" y="35560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0" name="Shape 34"/>
          <p:cNvSpPr/>
          <p:nvPr/>
        </p:nvSpPr>
        <p:spPr>
          <a:xfrm>
            <a:off x="584200" y="3556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1" name="Text 35"/>
          <p:cNvSpPr/>
          <p:nvPr/>
        </p:nvSpPr>
        <p:spPr>
          <a:xfrm>
            <a:off x="867833" y="35560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42" name="Text 36"/>
          <p:cNvSpPr/>
          <p:nvPr/>
        </p:nvSpPr>
        <p:spPr>
          <a:xfrm>
            <a:off x="1155700" y="35560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Open the virtual container (folder) that represents the SD card:</a:t>
            </a:r>
            <a:endParaRPr lang="en-US" sz="1400" dirty="0"/>
          </a:p>
        </p:txBody>
      </p:sp>
      <p:pic>
        <p:nvPicPr>
          <p:cNvPr id="4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84600"/>
            <a:ext cx="6858000" cy="457200"/>
          </a:xfrm>
          <a:prstGeom prst="rect">
            <a:avLst/>
          </a:prstGeom>
        </p:spPr>
      </p:pic>
      <p:sp>
        <p:nvSpPr>
          <p:cNvPr id="44" name="Shape 37"/>
          <p:cNvSpPr/>
          <p:nvPr/>
        </p:nvSpPr>
        <p:spPr>
          <a:xfrm>
            <a:off x="965200" y="3784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5" name="Text 38"/>
          <p:cNvSpPr/>
          <p:nvPr/>
        </p:nvSpPr>
        <p:spPr>
          <a:xfrm>
            <a:off x="1083733" y="37846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4.1.</a:t>
            </a:r>
            <a:endParaRPr lang="en-US" sz="1400" dirty="0"/>
          </a:p>
        </p:txBody>
      </p:sp>
      <p:sp>
        <p:nvSpPr>
          <p:cNvPr id="46" name="Text 39"/>
          <p:cNvSpPr/>
          <p:nvPr/>
        </p:nvSpPr>
        <p:spPr>
          <a:xfrm>
            <a:off x="1536700" y="3784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Open either a File Explorer window (Windows/PC) or a Finder window (macOS/Mac).</a:t>
            </a:r>
            <a:endParaRPr lang="en-US" sz="1400" dirty="0"/>
          </a:p>
        </p:txBody>
      </p:sp>
      <p:pic>
        <p:nvPicPr>
          <p:cNvPr id="4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4241800"/>
            <a:ext cx="6858000" cy="457200"/>
          </a:xfrm>
          <a:prstGeom prst="rect">
            <a:avLst/>
          </a:prstGeom>
        </p:spPr>
      </p:pic>
      <p:sp>
        <p:nvSpPr>
          <p:cNvPr id="48" name="Shape 40"/>
          <p:cNvSpPr/>
          <p:nvPr/>
        </p:nvSpPr>
        <p:spPr>
          <a:xfrm>
            <a:off x="965200" y="4241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9" name="Text 41"/>
          <p:cNvSpPr/>
          <p:nvPr/>
        </p:nvSpPr>
        <p:spPr>
          <a:xfrm>
            <a:off x="1083733" y="42418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4.2.</a:t>
            </a:r>
            <a:endParaRPr lang="en-US" sz="1400" dirty="0"/>
          </a:p>
        </p:txBody>
      </p:sp>
      <p:sp>
        <p:nvSpPr>
          <p:cNvPr id="50" name="Text 42"/>
          <p:cNvSpPr/>
          <p:nvPr/>
        </p:nvSpPr>
        <p:spPr>
          <a:xfrm>
            <a:off x="1536700" y="42418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Open (click) the SD card’s container in the window sidebar (e.g.,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“MLC - JVC A”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or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“MLC - JVC B”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).</a:t>
            </a:r>
            <a:endParaRPr lang="en-US" sz="1400" dirty="0"/>
          </a:p>
        </p:txBody>
      </p:sp>
      <p:sp>
        <p:nvSpPr>
          <p:cNvPr id="51" name="Shape 43"/>
          <p:cNvSpPr/>
          <p:nvPr/>
        </p:nvSpPr>
        <p:spPr>
          <a:xfrm>
            <a:off x="457200" y="46990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2" name="Shape 44"/>
          <p:cNvSpPr/>
          <p:nvPr/>
        </p:nvSpPr>
        <p:spPr>
          <a:xfrm>
            <a:off x="584200" y="4699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3" name="Text 45"/>
          <p:cNvSpPr/>
          <p:nvPr/>
        </p:nvSpPr>
        <p:spPr>
          <a:xfrm>
            <a:off x="867833" y="46990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5.</a:t>
            </a:r>
            <a:endParaRPr lang="en-US" sz="1400" dirty="0"/>
          </a:p>
        </p:txBody>
      </p:sp>
      <p:sp>
        <p:nvSpPr>
          <p:cNvPr id="54" name="Text 46"/>
          <p:cNvSpPr/>
          <p:nvPr/>
        </p:nvSpPr>
        <p:spPr>
          <a:xfrm>
            <a:off x="1155700" y="46990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Open the “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DCIM”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sub-folder.</a:t>
            </a:r>
            <a:endParaRPr lang="en-US" sz="1400" dirty="0"/>
          </a:p>
        </p:txBody>
      </p:sp>
      <p:sp>
        <p:nvSpPr>
          <p:cNvPr id="55" name="Shape 47"/>
          <p:cNvSpPr/>
          <p:nvPr/>
        </p:nvSpPr>
        <p:spPr>
          <a:xfrm>
            <a:off x="457200" y="49276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56" name="Shape 48"/>
          <p:cNvSpPr/>
          <p:nvPr/>
        </p:nvSpPr>
        <p:spPr>
          <a:xfrm>
            <a:off x="584200" y="4927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7" name="Text 49"/>
          <p:cNvSpPr/>
          <p:nvPr/>
        </p:nvSpPr>
        <p:spPr>
          <a:xfrm>
            <a:off x="867833" y="49276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6.</a:t>
            </a:r>
            <a:endParaRPr lang="en-US" sz="1400" dirty="0"/>
          </a:p>
        </p:txBody>
      </p:sp>
      <p:sp>
        <p:nvSpPr>
          <p:cNvPr id="58" name="Text 50"/>
          <p:cNvSpPr/>
          <p:nvPr/>
        </p:nvSpPr>
        <p:spPr>
          <a:xfrm>
            <a:off x="1155700" y="49276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Open the appropriate folder(s) inside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“DCIM”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folder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to locate your video(s).</a:t>
            </a:r>
            <a:endParaRPr lang="en-US" sz="1400" dirty="0"/>
          </a:p>
        </p:txBody>
      </p:sp>
      <p:sp>
        <p:nvSpPr>
          <p:cNvPr id="59" name="Shape 51"/>
          <p:cNvSpPr/>
          <p:nvPr/>
        </p:nvSpPr>
        <p:spPr>
          <a:xfrm>
            <a:off x="457200" y="53848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60" name="Shape 52"/>
          <p:cNvSpPr/>
          <p:nvPr/>
        </p:nvSpPr>
        <p:spPr>
          <a:xfrm>
            <a:off x="584200" y="5384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1" name="Text 53"/>
          <p:cNvSpPr/>
          <p:nvPr/>
        </p:nvSpPr>
        <p:spPr>
          <a:xfrm>
            <a:off x="867833" y="5384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7.</a:t>
            </a:r>
            <a:endParaRPr lang="en-US" sz="1400" dirty="0"/>
          </a:p>
        </p:txBody>
      </p:sp>
      <p:sp>
        <p:nvSpPr>
          <p:cNvPr id="62" name="Text 54"/>
          <p:cNvSpPr/>
          <p:nvPr/>
        </p:nvSpPr>
        <p:spPr>
          <a:xfrm>
            <a:off x="1155700" y="53848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Copy your video(s)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to your physical storage device(s) and/or cloud storage account(s).</a:t>
            </a:r>
            <a:endParaRPr lang="en-US" sz="1400" dirty="0"/>
          </a:p>
        </p:txBody>
      </p:sp>
      <p:sp>
        <p:nvSpPr>
          <p:cNvPr id="63" name="Shape 55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64" name="Shape 56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65" name="Shape 57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66" name="Shape 58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67" name="Shape 59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099300" y="457200"/>
            <a:ext cx="275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3556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7493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673100" y="749300"/>
            <a:ext cx="419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7a.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7493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7493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Deleting videos by manual selection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1041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2" name="Shape 10"/>
          <p:cNvSpPr/>
          <p:nvPr/>
        </p:nvSpPr>
        <p:spPr>
          <a:xfrm>
            <a:off x="584200" y="1041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3" name="Text 11"/>
          <p:cNvSpPr/>
          <p:nvPr/>
        </p:nvSpPr>
        <p:spPr>
          <a:xfrm>
            <a:off x="867833" y="10414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55700" y="1041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Delete any copies that you’ve saved to the MCL workstation computer.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457200" y="12700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6" name="Shape 14"/>
          <p:cNvSpPr/>
          <p:nvPr/>
        </p:nvSpPr>
        <p:spPr>
          <a:xfrm>
            <a:off x="584200" y="1270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7" name="Text 15"/>
          <p:cNvSpPr/>
          <p:nvPr/>
        </p:nvSpPr>
        <p:spPr>
          <a:xfrm>
            <a:off x="766233" y="12700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2a.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155700" y="12700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(PC/Windows) Delete the original video(s) from the camera’s SD card:</a:t>
            </a:r>
            <a:endParaRPr lang="en-US" sz="1400" dirty="0"/>
          </a:p>
        </p:txBody>
      </p:sp>
      <p:pic>
        <p:nvPicPr>
          <p:cNvPr id="1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98600"/>
            <a:ext cx="6858000" cy="457200"/>
          </a:xfrm>
          <a:prstGeom prst="rect">
            <a:avLst/>
          </a:prstGeom>
        </p:spPr>
      </p:pic>
      <p:sp>
        <p:nvSpPr>
          <p:cNvPr id="20" name="Shape 17"/>
          <p:cNvSpPr/>
          <p:nvPr/>
        </p:nvSpPr>
        <p:spPr>
          <a:xfrm>
            <a:off x="965200" y="1498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1" name="Text 18"/>
          <p:cNvSpPr/>
          <p:nvPr/>
        </p:nvSpPr>
        <p:spPr>
          <a:xfrm>
            <a:off x="1147233" y="14986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a1.</a:t>
            </a:r>
            <a:endParaRPr lang="en-US" sz="1400" dirty="0"/>
          </a:p>
        </p:txBody>
      </p:sp>
      <p:sp>
        <p:nvSpPr>
          <p:cNvPr id="22" name="Text 19"/>
          <p:cNvSpPr/>
          <p:nvPr/>
        </p:nvSpPr>
        <p:spPr>
          <a:xfrm>
            <a:off x="1536700" y="1498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a File Explorer window, navigate to the applicable folder(s) inside the SD card’s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“DCIM”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folder.</a:t>
            </a:r>
            <a:endParaRPr lang="en-US" sz="1400" dirty="0"/>
          </a:p>
        </p:txBody>
      </p:sp>
      <p:pic>
        <p:nvPicPr>
          <p:cNvPr id="2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5800"/>
            <a:ext cx="6858000" cy="228600"/>
          </a:xfrm>
          <a:prstGeom prst="rect">
            <a:avLst/>
          </a:prstGeom>
        </p:spPr>
      </p:pic>
      <p:sp>
        <p:nvSpPr>
          <p:cNvPr id="24" name="Shape 20"/>
          <p:cNvSpPr/>
          <p:nvPr/>
        </p:nvSpPr>
        <p:spPr>
          <a:xfrm>
            <a:off x="965200" y="1955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5" name="Text 21"/>
          <p:cNvSpPr/>
          <p:nvPr/>
        </p:nvSpPr>
        <p:spPr>
          <a:xfrm>
            <a:off x="1147233" y="19558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a2.</a:t>
            </a:r>
            <a:endParaRPr lang="en-US" sz="1400" dirty="0"/>
          </a:p>
        </p:txBody>
      </p:sp>
      <p:sp>
        <p:nvSpPr>
          <p:cNvPr id="26" name="Text 22"/>
          <p:cNvSpPr/>
          <p:nvPr/>
        </p:nvSpPr>
        <p:spPr>
          <a:xfrm>
            <a:off x="1536700" y="1955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your video(s).</a:t>
            </a:r>
            <a:endParaRPr lang="en-US" sz="1400" dirty="0"/>
          </a:p>
        </p:txBody>
      </p:sp>
      <p:pic>
        <p:nvPicPr>
          <p:cNvPr id="2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84400"/>
            <a:ext cx="6858000" cy="228600"/>
          </a:xfrm>
          <a:prstGeom prst="rect">
            <a:avLst/>
          </a:prstGeom>
        </p:spPr>
      </p:pic>
      <p:sp>
        <p:nvSpPr>
          <p:cNvPr id="28" name="Shape 23"/>
          <p:cNvSpPr/>
          <p:nvPr/>
        </p:nvSpPr>
        <p:spPr>
          <a:xfrm>
            <a:off x="965200" y="2184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9" name="Text 24"/>
          <p:cNvSpPr/>
          <p:nvPr/>
        </p:nvSpPr>
        <p:spPr>
          <a:xfrm>
            <a:off x="1147233" y="21844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a3.</a:t>
            </a:r>
            <a:endParaRPr lang="en-US" sz="1400" dirty="0"/>
          </a:p>
        </p:txBody>
      </p:sp>
      <p:sp>
        <p:nvSpPr>
          <p:cNvPr id="30" name="Text 25"/>
          <p:cNvSpPr/>
          <p:nvPr/>
        </p:nvSpPr>
        <p:spPr>
          <a:xfrm>
            <a:off x="1536700" y="2184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Right-click on the video(s) and select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“Delete”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command.</a:t>
            </a:r>
            <a:endParaRPr lang="en-US" sz="1400" dirty="0"/>
          </a:p>
        </p:txBody>
      </p:sp>
      <p:pic>
        <p:nvPicPr>
          <p:cNvPr id="3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13000"/>
            <a:ext cx="6858000" cy="228600"/>
          </a:xfrm>
          <a:prstGeom prst="rect">
            <a:avLst/>
          </a:prstGeom>
        </p:spPr>
      </p:pic>
      <p:sp>
        <p:nvSpPr>
          <p:cNvPr id="32" name="Shape 26"/>
          <p:cNvSpPr/>
          <p:nvPr/>
        </p:nvSpPr>
        <p:spPr>
          <a:xfrm>
            <a:off x="965200" y="2413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3" name="Text 27"/>
          <p:cNvSpPr/>
          <p:nvPr/>
        </p:nvSpPr>
        <p:spPr>
          <a:xfrm>
            <a:off x="1147233" y="24130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a4.</a:t>
            </a:r>
            <a:endParaRPr lang="en-US" sz="1400" dirty="0"/>
          </a:p>
        </p:txBody>
      </p:sp>
      <p:sp>
        <p:nvSpPr>
          <p:cNvPr id="34" name="Text 28"/>
          <p:cNvSpPr/>
          <p:nvPr/>
        </p:nvSpPr>
        <p:spPr>
          <a:xfrm>
            <a:off x="1536700" y="2413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At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“Delete File”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prompt, click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“Yes.”</a:t>
            </a:r>
            <a:endParaRPr lang="en-US" sz="1400" dirty="0"/>
          </a:p>
        </p:txBody>
      </p:sp>
      <p:sp>
        <p:nvSpPr>
          <p:cNvPr id="35" name="Shape 29"/>
          <p:cNvSpPr/>
          <p:nvPr/>
        </p:nvSpPr>
        <p:spPr>
          <a:xfrm>
            <a:off x="457200" y="26416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36" name="Shape 30"/>
          <p:cNvSpPr/>
          <p:nvPr/>
        </p:nvSpPr>
        <p:spPr>
          <a:xfrm>
            <a:off x="584200" y="2641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7" name="Text 31"/>
          <p:cNvSpPr/>
          <p:nvPr/>
        </p:nvSpPr>
        <p:spPr>
          <a:xfrm>
            <a:off x="753533" y="26416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2b.</a:t>
            </a:r>
            <a:endParaRPr lang="en-US" sz="1400" dirty="0"/>
          </a:p>
        </p:txBody>
      </p:sp>
      <p:sp>
        <p:nvSpPr>
          <p:cNvPr id="38" name="Text 32"/>
          <p:cNvSpPr/>
          <p:nvPr/>
        </p:nvSpPr>
        <p:spPr>
          <a:xfrm>
            <a:off x="1155700" y="26416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(Mac/macOS) Delete the original video(s) from the camera’s SD card:</a:t>
            </a:r>
            <a:endParaRPr lang="en-US" sz="1400" dirty="0"/>
          </a:p>
        </p:txBody>
      </p:sp>
      <p:pic>
        <p:nvPicPr>
          <p:cNvPr id="3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870200"/>
            <a:ext cx="6858000" cy="457200"/>
          </a:xfrm>
          <a:prstGeom prst="rect">
            <a:avLst/>
          </a:prstGeom>
        </p:spPr>
      </p:pic>
      <p:sp>
        <p:nvSpPr>
          <p:cNvPr id="40" name="Shape 33"/>
          <p:cNvSpPr/>
          <p:nvPr/>
        </p:nvSpPr>
        <p:spPr>
          <a:xfrm>
            <a:off x="965200" y="2870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1" name="Text 34"/>
          <p:cNvSpPr/>
          <p:nvPr/>
        </p:nvSpPr>
        <p:spPr>
          <a:xfrm>
            <a:off x="1134533" y="28702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b1.</a:t>
            </a:r>
            <a:endParaRPr lang="en-US" sz="1400" dirty="0"/>
          </a:p>
        </p:txBody>
      </p:sp>
      <p:sp>
        <p:nvSpPr>
          <p:cNvPr id="42" name="Text 35"/>
          <p:cNvSpPr/>
          <p:nvPr/>
        </p:nvSpPr>
        <p:spPr>
          <a:xfrm>
            <a:off x="1536700" y="28702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a Finder window, navigate to the applicable folder(s) inside the SD card’s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“DCIM”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folder.</a:t>
            </a:r>
            <a:endParaRPr lang="en-US" sz="1400" dirty="0"/>
          </a:p>
        </p:txBody>
      </p:sp>
      <p:pic>
        <p:nvPicPr>
          <p:cNvPr id="4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327400"/>
            <a:ext cx="6858000" cy="228600"/>
          </a:xfrm>
          <a:prstGeom prst="rect">
            <a:avLst/>
          </a:prstGeom>
        </p:spPr>
      </p:pic>
      <p:sp>
        <p:nvSpPr>
          <p:cNvPr id="44" name="Shape 36"/>
          <p:cNvSpPr/>
          <p:nvPr/>
        </p:nvSpPr>
        <p:spPr>
          <a:xfrm>
            <a:off x="965200" y="3327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5" name="Text 37"/>
          <p:cNvSpPr/>
          <p:nvPr/>
        </p:nvSpPr>
        <p:spPr>
          <a:xfrm>
            <a:off x="1134533" y="3327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b2.</a:t>
            </a:r>
            <a:endParaRPr lang="en-US" sz="1400" dirty="0"/>
          </a:p>
        </p:txBody>
      </p:sp>
      <p:sp>
        <p:nvSpPr>
          <p:cNvPr id="46" name="Text 38"/>
          <p:cNvSpPr/>
          <p:nvPr/>
        </p:nvSpPr>
        <p:spPr>
          <a:xfrm>
            <a:off x="1536700" y="3327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your video(s).</a:t>
            </a:r>
            <a:endParaRPr lang="en-US" sz="1400" dirty="0"/>
          </a:p>
        </p:txBody>
      </p:sp>
      <p:pic>
        <p:nvPicPr>
          <p:cNvPr id="4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556000"/>
            <a:ext cx="6858000" cy="228600"/>
          </a:xfrm>
          <a:prstGeom prst="rect">
            <a:avLst/>
          </a:prstGeom>
        </p:spPr>
      </p:pic>
      <p:sp>
        <p:nvSpPr>
          <p:cNvPr id="48" name="Shape 39"/>
          <p:cNvSpPr/>
          <p:nvPr/>
        </p:nvSpPr>
        <p:spPr>
          <a:xfrm>
            <a:off x="965200" y="3556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9" name="Text 40"/>
          <p:cNvSpPr/>
          <p:nvPr/>
        </p:nvSpPr>
        <p:spPr>
          <a:xfrm>
            <a:off x="1134533" y="35560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b3.</a:t>
            </a:r>
            <a:endParaRPr lang="en-US" sz="1400" dirty="0"/>
          </a:p>
        </p:txBody>
      </p:sp>
      <p:sp>
        <p:nvSpPr>
          <p:cNvPr id="50" name="Text 41"/>
          <p:cNvSpPr/>
          <p:nvPr/>
        </p:nvSpPr>
        <p:spPr>
          <a:xfrm>
            <a:off x="1536700" y="3556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Right-click on the video(s) and select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“Move to Trash”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command.</a:t>
            </a:r>
            <a:endParaRPr lang="en-US" sz="1400" dirty="0"/>
          </a:p>
        </p:txBody>
      </p:sp>
      <p:sp>
        <p:nvSpPr>
          <p:cNvPr id="51" name="Shape 42"/>
          <p:cNvSpPr/>
          <p:nvPr/>
        </p:nvSpPr>
        <p:spPr>
          <a:xfrm>
            <a:off x="457200" y="3784600"/>
            <a:ext cx="6858000" cy="355600"/>
          </a:xfrm>
          <a:prstGeom prst="rect">
            <a:avLst/>
          </a:prstGeom>
          <a:noFill/>
          <a:ln/>
        </p:spPr>
      </p:sp>
      <p:sp>
        <p:nvSpPr>
          <p:cNvPr id="52" name="Shape 43"/>
          <p:cNvSpPr/>
          <p:nvPr/>
        </p:nvSpPr>
        <p:spPr>
          <a:xfrm>
            <a:off x="584200" y="38481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53" name="Text 44"/>
          <p:cNvSpPr/>
          <p:nvPr/>
        </p:nvSpPr>
        <p:spPr>
          <a:xfrm>
            <a:off x="660400" y="3848100"/>
            <a:ext cx="4318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7b.</a:t>
            </a:r>
            <a:endParaRPr lang="en-US" sz="1800" dirty="0"/>
          </a:p>
        </p:txBody>
      </p:sp>
      <p:sp>
        <p:nvSpPr>
          <p:cNvPr id="54" name="Shape 45"/>
          <p:cNvSpPr/>
          <p:nvPr/>
        </p:nvSpPr>
        <p:spPr>
          <a:xfrm>
            <a:off x="1155700" y="38481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55" name="Text 46"/>
          <p:cNvSpPr/>
          <p:nvPr/>
        </p:nvSpPr>
        <p:spPr>
          <a:xfrm>
            <a:off x="1155700" y="38481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Deleting videos by card formatting</a:t>
            </a:r>
            <a:endParaRPr lang="en-US" sz="1800" dirty="0"/>
          </a:p>
        </p:txBody>
      </p:sp>
      <p:sp>
        <p:nvSpPr>
          <p:cNvPr id="56" name="Shape 47"/>
          <p:cNvSpPr/>
          <p:nvPr/>
        </p:nvSpPr>
        <p:spPr>
          <a:xfrm>
            <a:off x="457200" y="41402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57" name="Text 48"/>
          <p:cNvSpPr/>
          <p:nvPr/>
        </p:nvSpPr>
        <p:spPr>
          <a:xfrm>
            <a:off x="1155700" y="41402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Formatting/erasing the SD card can be more efficient if you have many videos, especially if they’re in multiple folders.</a:t>
            </a:r>
            <a:endParaRPr lang="en-US" sz="1400" dirty="0"/>
          </a:p>
        </p:txBody>
      </p:sp>
      <p:sp>
        <p:nvSpPr>
          <p:cNvPr id="58" name="Shape 49"/>
          <p:cNvSpPr/>
          <p:nvPr/>
        </p:nvSpPr>
        <p:spPr>
          <a:xfrm>
            <a:off x="457200" y="45974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59" name="Shape 50"/>
          <p:cNvSpPr/>
          <p:nvPr/>
        </p:nvSpPr>
        <p:spPr>
          <a:xfrm>
            <a:off x="584200" y="4597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0" name="Text 51"/>
          <p:cNvSpPr/>
          <p:nvPr/>
        </p:nvSpPr>
        <p:spPr>
          <a:xfrm>
            <a:off x="766233" y="45974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1a.</a:t>
            </a:r>
            <a:endParaRPr lang="en-US" sz="1400" dirty="0"/>
          </a:p>
        </p:txBody>
      </p:sp>
      <p:sp>
        <p:nvSpPr>
          <p:cNvPr id="61" name="Text 52"/>
          <p:cNvSpPr/>
          <p:nvPr/>
        </p:nvSpPr>
        <p:spPr>
          <a:xfrm>
            <a:off x="1155700" y="45974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(PC/Windows) Use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Format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command to completely erase the SD card:</a:t>
            </a:r>
            <a:endParaRPr lang="en-US" sz="1400" dirty="0"/>
          </a:p>
        </p:txBody>
      </p:sp>
      <p:pic>
        <p:nvPicPr>
          <p:cNvPr id="6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054600"/>
            <a:ext cx="6858000" cy="457200"/>
          </a:xfrm>
          <a:prstGeom prst="rect">
            <a:avLst/>
          </a:prstGeom>
        </p:spPr>
      </p:pic>
      <p:sp>
        <p:nvSpPr>
          <p:cNvPr id="63" name="Shape 53"/>
          <p:cNvSpPr/>
          <p:nvPr/>
        </p:nvSpPr>
        <p:spPr>
          <a:xfrm>
            <a:off x="965200" y="5054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4" name="Text 54"/>
          <p:cNvSpPr/>
          <p:nvPr/>
        </p:nvSpPr>
        <p:spPr>
          <a:xfrm>
            <a:off x="1147233" y="50546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a1.</a:t>
            </a:r>
            <a:endParaRPr lang="en-US" sz="1400" dirty="0"/>
          </a:p>
        </p:txBody>
      </p:sp>
      <p:sp>
        <p:nvSpPr>
          <p:cNvPr id="65" name="Text 55"/>
          <p:cNvSpPr/>
          <p:nvPr/>
        </p:nvSpPr>
        <p:spPr>
          <a:xfrm>
            <a:off x="1536700" y="5054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a File Explorer window, right-click on the SD card container in the sidebar. A command window opens.</a:t>
            </a:r>
            <a:endParaRPr lang="en-US" sz="1400" dirty="0"/>
          </a:p>
        </p:txBody>
      </p:sp>
      <p:pic>
        <p:nvPicPr>
          <p:cNvPr id="6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511800"/>
            <a:ext cx="6858000" cy="457200"/>
          </a:xfrm>
          <a:prstGeom prst="rect">
            <a:avLst/>
          </a:prstGeom>
        </p:spPr>
      </p:pic>
      <p:sp>
        <p:nvSpPr>
          <p:cNvPr id="67" name="Shape 56"/>
          <p:cNvSpPr/>
          <p:nvPr/>
        </p:nvSpPr>
        <p:spPr>
          <a:xfrm>
            <a:off x="965200" y="5511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8" name="Text 57"/>
          <p:cNvSpPr/>
          <p:nvPr/>
        </p:nvSpPr>
        <p:spPr>
          <a:xfrm>
            <a:off x="1147233" y="55118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a2.</a:t>
            </a:r>
            <a:endParaRPr lang="en-US" sz="1400" dirty="0"/>
          </a:p>
        </p:txBody>
      </p:sp>
      <p:sp>
        <p:nvSpPr>
          <p:cNvPr id="69" name="Text 58"/>
          <p:cNvSpPr/>
          <p:nvPr/>
        </p:nvSpPr>
        <p:spPr>
          <a:xfrm>
            <a:off x="1536700" y="55118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the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“Format...”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command.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A window appears with the title, 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“Format [SD card’s name]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”</a:t>
            </a:r>
            <a:endParaRPr lang="en-US" sz="1400" dirty="0"/>
          </a:p>
        </p:txBody>
      </p:sp>
      <p:pic>
        <p:nvPicPr>
          <p:cNvPr id="70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969000"/>
            <a:ext cx="6858000" cy="457200"/>
          </a:xfrm>
          <a:prstGeom prst="rect">
            <a:avLst/>
          </a:prstGeom>
        </p:spPr>
      </p:pic>
      <p:sp>
        <p:nvSpPr>
          <p:cNvPr id="71" name="Shape 59"/>
          <p:cNvSpPr/>
          <p:nvPr/>
        </p:nvSpPr>
        <p:spPr>
          <a:xfrm>
            <a:off x="965200" y="5969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72" name="Text 60"/>
          <p:cNvSpPr/>
          <p:nvPr/>
        </p:nvSpPr>
        <p:spPr>
          <a:xfrm>
            <a:off x="1147233" y="59690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a3.</a:t>
            </a:r>
            <a:endParaRPr lang="en-US" sz="1400" dirty="0"/>
          </a:p>
        </p:txBody>
      </p:sp>
      <p:sp>
        <p:nvSpPr>
          <p:cNvPr id="73" name="Text 61"/>
          <p:cNvSpPr/>
          <p:nvPr/>
        </p:nvSpPr>
        <p:spPr>
          <a:xfrm>
            <a:off x="1536700" y="59690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“File system”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dropdown menu,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“exFAT (Default).”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This format is compatible with Windows and macOS computers.</a:t>
            </a:r>
            <a:endParaRPr lang="en-US" sz="1400" dirty="0"/>
          </a:p>
        </p:txBody>
      </p:sp>
      <p:pic>
        <p:nvPicPr>
          <p:cNvPr id="74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6426200"/>
            <a:ext cx="6858000" cy="228600"/>
          </a:xfrm>
          <a:prstGeom prst="rect">
            <a:avLst/>
          </a:prstGeom>
        </p:spPr>
      </p:pic>
      <p:sp>
        <p:nvSpPr>
          <p:cNvPr id="75" name="Shape 62"/>
          <p:cNvSpPr/>
          <p:nvPr/>
        </p:nvSpPr>
        <p:spPr>
          <a:xfrm>
            <a:off x="965200" y="6426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76" name="Text 63"/>
          <p:cNvSpPr/>
          <p:nvPr/>
        </p:nvSpPr>
        <p:spPr>
          <a:xfrm>
            <a:off x="1147233" y="64262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a4.</a:t>
            </a:r>
            <a:endParaRPr lang="en-US" sz="1400" dirty="0"/>
          </a:p>
        </p:txBody>
      </p:sp>
      <p:sp>
        <p:nvSpPr>
          <p:cNvPr id="77" name="Text 64"/>
          <p:cNvSpPr/>
          <p:nvPr/>
        </p:nvSpPr>
        <p:spPr>
          <a:xfrm>
            <a:off x="1536700" y="6426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Click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“Start”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button. A confirmation prompt appears.</a:t>
            </a:r>
            <a:endParaRPr lang="en-US" sz="1400" dirty="0"/>
          </a:p>
        </p:txBody>
      </p:sp>
      <p:pic>
        <p:nvPicPr>
          <p:cNvPr id="78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654800"/>
            <a:ext cx="6858000" cy="228600"/>
          </a:xfrm>
          <a:prstGeom prst="rect">
            <a:avLst/>
          </a:prstGeom>
        </p:spPr>
      </p:pic>
      <p:sp>
        <p:nvSpPr>
          <p:cNvPr id="79" name="Shape 65"/>
          <p:cNvSpPr/>
          <p:nvPr/>
        </p:nvSpPr>
        <p:spPr>
          <a:xfrm>
            <a:off x="965200" y="6654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80" name="Text 66"/>
          <p:cNvSpPr/>
          <p:nvPr/>
        </p:nvSpPr>
        <p:spPr>
          <a:xfrm>
            <a:off x="1147233" y="66548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a5.</a:t>
            </a:r>
            <a:endParaRPr lang="en-US" sz="1400" dirty="0"/>
          </a:p>
        </p:txBody>
      </p:sp>
      <p:sp>
        <p:nvSpPr>
          <p:cNvPr id="81" name="Text 67"/>
          <p:cNvSpPr/>
          <p:nvPr/>
        </p:nvSpPr>
        <p:spPr>
          <a:xfrm>
            <a:off x="1536700" y="6654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Click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“OK”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button.</a:t>
            </a:r>
            <a:endParaRPr lang="en-US" sz="1400" dirty="0"/>
          </a:p>
        </p:txBody>
      </p:sp>
      <p:sp>
        <p:nvSpPr>
          <p:cNvPr id="82" name="Shape 68"/>
          <p:cNvSpPr/>
          <p:nvPr/>
        </p:nvSpPr>
        <p:spPr>
          <a:xfrm>
            <a:off x="457200" y="6883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83" name="Shape 69"/>
          <p:cNvSpPr/>
          <p:nvPr/>
        </p:nvSpPr>
        <p:spPr>
          <a:xfrm>
            <a:off x="584200" y="6883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84" name="Text 70"/>
          <p:cNvSpPr/>
          <p:nvPr/>
        </p:nvSpPr>
        <p:spPr>
          <a:xfrm>
            <a:off x="753533" y="6883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1b.</a:t>
            </a:r>
            <a:endParaRPr lang="en-US" sz="1400" dirty="0"/>
          </a:p>
        </p:txBody>
      </p:sp>
      <p:sp>
        <p:nvSpPr>
          <p:cNvPr id="85" name="Text 71"/>
          <p:cNvSpPr/>
          <p:nvPr/>
        </p:nvSpPr>
        <p:spPr>
          <a:xfrm>
            <a:off x="1155700" y="6883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(Mac/macOS) Use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Disk Utility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app to completely erase the SD card:</a:t>
            </a:r>
            <a:endParaRPr lang="en-US" sz="1400" dirty="0"/>
          </a:p>
        </p:txBody>
      </p:sp>
      <p:pic>
        <p:nvPicPr>
          <p:cNvPr id="86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7112000"/>
            <a:ext cx="6858000" cy="457200"/>
          </a:xfrm>
          <a:prstGeom prst="rect">
            <a:avLst/>
          </a:prstGeom>
        </p:spPr>
      </p:pic>
      <p:sp>
        <p:nvSpPr>
          <p:cNvPr id="87" name="Shape 72"/>
          <p:cNvSpPr/>
          <p:nvPr/>
        </p:nvSpPr>
        <p:spPr>
          <a:xfrm>
            <a:off x="965200" y="7112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88" name="Text 73"/>
          <p:cNvSpPr/>
          <p:nvPr/>
        </p:nvSpPr>
        <p:spPr>
          <a:xfrm>
            <a:off x="1134533" y="71120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b1.</a:t>
            </a:r>
            <a:endParaRPr lang="en-US" sz="1400" dirty="0"/>
          </a:p>
        </p:txBody>
      </p:sp>
      <p:sp>
        <p:nvSpPr>
          <p:cNvPr id="89" name="Text 74"/>
          <p:cNvSpPr/>
          <p:nvPr/>
        </p:nvSpPr>
        <p:spPr>
          <a:xfrm>
            <a:off x="1536700" y="71120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Click the Spotlight search (icon of magnifying glass) in the top-right corner of the menu bar.</a:t>
            </a:r>
            <a:endParaRPr lang="en-US" sz="1400" dirty="0"/>
          </a:p>
        </p:txBody>
      </p:sp>
      <p:pic>
        <p:nvPicPr>
          <p:cNvPr id="90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7569200"/>
            <a:ext cx="6858000" cy="228600"/>
          </a:xfrm>
          <a:prstGeom prst="rect">
            <a:avLst/>
          </a:prstGeom>
        </p:spPr>
      </p:pic>
      <p:sp>
        <p:nvSpPr>
          <p:cNvPr id="91" name="Shape 75"/>
          <p:cNvSpPr/>
          <p:nvPr/>
        </p:nvSpPr>
        <p:spPr>
          <a:xfrm>
            <a:off x="965200" y="7569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92" name="Text 76"/>
          <p:cNvSpPr/>
          <p:nvPr/>
        </p:nvSpPr>
        <p:spPr>
          <a:xfrm>
            <a:off x="1134533" y="75692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b2.</a:t>
            </a:r>
            <a:endParaRPr lang="en-US" sz="1400" dirty="0"/>
          </a:p>
        </p:txBody>
      </p:sp>
      <p:sp>
        <p:nvSpPr>
          <p:cNvPr id="93" name="Text 77"/>
          <p:cNvSpPr/>
          <p:nvPr/>
        </p:nvSpPr>
        <p:spPr>
          <a:xfrm>
            <a:off x="1536700" y="7569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Type “Disk Utility” in the text field. Search results will appear below it.</a:t>
            </a:r>
            <a:endParaRPr lang="en-US" sz="1400" dirty="0"/>
          </a:p>
        </p:txBody>
      </p:sp>
      <p:pic>
        <p:nvPicPr>
          <p:cNvPr id="9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7797800"/>
            <a:ext cx="6858000" cy="228600"/>
          </a:xfrm>
          <a:prstGeom prst="rect">
            <a:avLst/>
          </a:prstGeom>
        </p:spPr>
      </p:pic>
      <p:sp>
        <p:nvSpPr>
          <p:cNvPr id="95" name="Shape 78"/>
          <p:cNvSpPr/>
          <p:nvPr/>
        </p:nvSpPr>
        <p:spPr>
          <a:xfrm>
            <a:off x="965200" y="7797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96" name="Text 79"/>
          <p:cNvSpPr/>
          <p:nvPr/>
        </p:nvSpPr>
        <p:spPr>
          <a:xfrm>
            <a:off x="1134533" y="77978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b3.</a:t>
            </a:r>
            <a:endParaRPr lang="en-US" sz="1400" dirty="0"/>
          </a:p>
        </p:txBody>
      </p:sp>
      <p:sp>
        <p:nvSpPr>
          <p:cNvPr id="97" name="Text 80"/>
          <p:cNvSpPr/>
          <p:nvPr/>
        </p:nvSpPr>
        <p:spPr>
          <a:xfrm>
            <a:off x="1536700" y="7797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Open the “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Disk Utility”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app from the search results.</a:t>
            </a:r>
            <a:endParaRPr lang="en-US" sz="1400" dirty="0"/>
          </a:p>
        </p:txBody>
      </p:sp>
      <p:pic>
        <p:nvPicPr>
          <p:cNvPr id="98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8026400"/>
            <a:ext cx="6858000" cy="228600"/>
          </a:xfrm>
          <a:prstGeom prst="rect">
            <a:avLst/>
          </a:prstGeom>
        </p:spPr>
      </p:pic>
      <p:sp>
        <p:nvSpPr>
          <p:cNvPr id="99" name="Shape 81"/>
          <p:cNvSpPr/>
          <p:nvPr/>
        </p:nvSpPr>
        <p:spPr>
          <a:xfrm>
            <a:off x="965200" y="8026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00" name="Text 82"/>
          <p:cNvSpPr/>
          <p:nvPr/>
        </p:nvSpPr>
        <p:spPr>
          <a:xfrm>
            <a:off x="1134533" y="8026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b4.</a:t>
            </a:r>
            <a:endParaRPr lang="en-US" sz="1400" dirty="0"/>
          </a:p>
        </p:txBody>
      </p:sp>
      <p:sp>
        <p:nvSpPr>
          <p:cNvPr id="101" name="Text 83"/>
          <p:cNvSpPr/>
          <p:nvPr/>
        </p:nvSpPr>
        <p:spPr>
          <a:xfrm>
            <a:off x="1536700" y="8026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app sidebar, select the SD card.</a:t>
            </a:r>
            <a:endParaRPr lang="en-US" sz="1400" dirty="0"/>
          </a:p>
        </p:txBody>
      </p:sp>
      <p:pic>
        <p:nvPicPr>
          <p:cNvPr id="102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8255000"/>
            <a:ext cx="6858000" cy="228600"/>
          </a:xfrm>
          <a:prstGeom prst="rect">
            <a:avLst/>
          </a:prstGeom>
        </p:spPr>
      </p:pic>
      <p:sp>
        <p:nvSpPr>
          <p:cNvPr id="103" name="Shape 84"/>
          <p:cNvSpPr/>
          <p:nvPr/>
        </p:nvSpPr>
        <p:spPr>
          <a:xfrm>
            <a:off x="965200" y="8255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04" name="Text 85"/>
          <p:cNvSpPr/>
          <p:nvPr/>
        </p:nvSpPr>
        <p:spPr>
          <a:xfrm>
            <a:off x="1134533" y="82550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b5.</a:t>
            </a:r>
            <a:endParaRPr lang="en-US" sz="1400" dirty="0"/>
          </a:p>
        </p:txBody>
      </p:sp>
      <p:sp>
        <p:nvSpPr>
          <p:cNvPr id="105" name="Text 86"/>
          <p:cNvSpPr/>
          <p:nvPr/>
        </p:nvSpPr>
        <p:spPr>
          <a:xfrm>
            <a:off x="1536700" y="8255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app toolbar, select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“Erase”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command. A window will appear.</a:t>
            </a:r>
            <a:endParaRPr lang="en-US" sz="1400" dirty="0"/>
          </a:p>
        </p:txBody>
      </p:sp>
      <p:pic>
        <p:nvPicPr>
          <p:cNvPr id="106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8483600"/>
            <a:ext cx="6858000" cy="457200"/>
          </a:xfrm>
          <a:prstGeom prst="rect">
            <a:avLst/>
          </a:prstGeom>
        </p:spPr>
      </p:pic>
      <p:sp>
        <p:nvSpPr>
          <p:cNvPr id="107" name="Shape 87"/>
          <p:cNvSpPr/>
          <p:nvPr/>
        </p:nvSpPr>
        <p:spPr>
          <a:xfrm>
            <a:off x="965200" y="8483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08" name="Text 88"/>
          <p:cNvSpPr/>
          <p:nvPr/>
        </p:nvSpPr>
        <p:spPr>
          <a:xfrm>
            <a:off x="1134533" y="84836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b6.</a:t>
            </a:r>
            <a:endParaRPr lang="en-US" sz="1400" dirty="0"/>
          </a:p>
        </p:txBody>
      </p:sp>
      <p:sp>
        <p:nvSpPr>
          <p:cNvPr id="109" name="Text 89"/>
          <p:cNvSpPr/>
          <p:nvPr/>
        </p:nvSpPr>
        <p:spPr>
          <a:xfrm>
            <a:off x="1536700" y="8483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“Format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” dropdown menu,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“ExFAT.”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This format is compatible with Windows and macOS computers.</a:t>
            </a:r>
            <a:endParaRPr lang="en-US" sz="1400" dirty="0"/>
          </a:p>
        </p:txBody>
      </p:sp>
      <p:pic>
        <p:nvPicPr>
          <p:cNvPr id="11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8940800"/>
            <a:ext cx="6858000" cy="228600"/>
          </a:xfrm>
          <a:prstGeom prst="rect">
            <a:avLst/>
          </a:prstGeom>
        </p:spPr>
      </p:pic>
      <p:sp>
        <p:nvSpPr>
          <p:cNvPr id="111" name="Shape 90"/>
          <p:cNvSpPr/>
          <p:nvPr/>
        </p:nvSpPr>
        <p:spPr>
          <a:xfrm>
            <a:off x="965200" y="8940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12" name="Text 91"/>
          <p:cNvSpPr/>
          <p:nvPr/>
        </p:nvSpPr>
        <p:spPr>
          <a:xfrm>
            <a:off x="1134533" y="89408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b7.</a:t>
            </a:r>
            <a:endParaRPr lang="en-US" sz="1400" dirty="0"/>
          </a:p>
        </p:txBody>
      </p:sp>
      <p:sp>
        <p:nvSpPr>
          <p:cNvPr id="113" name="Text 92"/>
          <p:cNvSpPr/>
          <p:nvPr/>
        </p:nvSpPr>
        <p:spPr>
          <a:xfrm>
            <a:off x="1536700" y="8940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Click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“Erase”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button. A window will show the progress.</a:t>
            </a:r>
            <a:endParaRPr lang="en-US" sz="1400" dirty="0"/>
          </a:p>
        </p:txBody>
      </p:sp>
      <p:pic>
        <p:nvPicPr>
          <p:cNvPr id="114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7200" y="9169400"/>
            <a:ext cx="6858000" cy="228600"/>
          </a:xfrm>
          <a:prstGeom prst="rect">
            <a:avLst/>
          </a:prstGeom>
        </p:spPr>
      </p:pic>
      <p:sp>
        <p:nvSpPr>
          <p:cNvPr id="115" name="Shape 93"/>
          <p:cNvSpPr/>
          <p:nvPr/>
        </p:nvSpPr>
        <p:spPr>
          <a:xfrm>
            <a:off x="965200" y="9169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16" name="Text 94"/>
          <p:cNvSpPr/>
          <p:nvPr/>
        </p:nvSpPr>
        <p:spPr>
          <a:xfrm>
            <a:off x="1134533" y="9169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b8.</a:t>
            </a:r>
            <a:endParaRPr lang="en-US" sz="1400" dirty="0"/>
          </a:p>
        </p:txBody>
      </p:sp>
      <p:sp>
        <p:nvSpPr>
          <p:cNvPr id="117" name="Text 95"/>
          <p:cNvSpPr/>
          <p:nvPr/>
        </p:nvSpPr>
        <p:spPr>
          <a:xfrm>
            <a:off x="1536700" y="9169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Close the “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Disk Utility”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app.</a:t>
            </a:r>
            <a:endParaRPr lang="en-US" sz="1400" dirty="0"/>
          </a:p>
        </p:txBody>
      </p:sp>
      <p:sp>
        <p:nvSpPr>
          <p:cNvPr id="118" name="Shape 9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119" name="Shape 97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120" name="Shape 98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121" name="Shape 99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122" name="Shape 100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099300" y="457200"/>
            <a:ext cx="275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685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766233" y="6858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2a.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155700" y="6858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(PC/Windows) Safely remove the SD card from the computer:</a:t>
            </a:r>
            <a:endParaRPr lang="en-US" sz="14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914400"/>
            <a:ext cx="6858000" cy="457200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>
            <a:off x="965200" y="914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2" name="Text 9"/>
          <p:cNvSpPr/>
          <p:nvPr/>
        </p:nvSpPr>
        <p:spPr>
          <a:xfrm>
            <a:off x="1147233" y="9144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a1.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536700" y="9144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Open a File Explorer window and right-click on the SD card’s container in the window sidebar. A command window pops opens.</a:t>
            </a:r>
            <a:endParaRPr lang="en-US" sz="1400" dirty="0"/>
          </a:p>
        </p:txBody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58000" cy="45720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965200" y="1371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6" name="Text 12"/>
          <p:cNvSpPr/>
          <p:nvPr/>
        </p:nvSpPr>
        <p:spPr>
          <a:xfrm>
            <a:off x="1147233" y="13716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a2.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1536700" y="1371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“Eject”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command. The SD card will disappear from the window sidebar.</a:t>
            </a:r>
            <a:endParaRPr lang="en-US" sz="14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858000" cy="22860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965200" y="1828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0" name="Text 15"/>
          <p:cNvSpPr/>
          <p:nvPr/>
        </p:nvSpPr>
        <p:spPr>
          <a:xfrm>
            <a:off x="1147233" y="18288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a3.</a:t>
            </a:r>
            <a:endParaRPr lang="en-US" sz="1400" dirty="0"/>
          </a:p>
        </p:txBody>
      </p:sp>
      <p:sp>
        <p:nvSpPr>
          <p:cNvPr id="21" name="Text 16"/>
          <p:cNvSpPr/>
          <p:nvPr/>
        </p:nvSpPr>
        <p:spPr>
          <a:xfrm>
            <a:off x="1536700" y="1828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Physically remove the SD card (or adapter) from the computer.</a:t>
            </a:r>
            <a:endParaRPr lang="en-US" sz="1400" dirty="0"/>
          </a:p>
        </p:txBody>
      </p:sp>
      <p:sp>
        <p:nvSpPr>
          <p:cNvPr id="22" name="Shape 17"/>
          <p:cNvSpPr/>
          <p:nvPr/>
        </p:nvSpPr>
        <p:spPr>
          <a:xfrm>
            <a:off x="457200" y="2057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23" name="Shape 18"/>
          <p:cNvSpPr/>
          <p:nvPr/>
        </p:nvSpPr>
        <p:spPr>
          <a:xfrm>
            <a:off x="584200" y="2057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4" name="Text 19"/>
          <p:cNvSpPr/>
          <p:nvPr/>
        </p:nvSpPr>
        <p:spPr>
          <a:xfrm>
            <a:off x="753533" y="2057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2b.</a:t>
            </a:r>
            <a:endParaRPr lang="en-US" sz="1400" dirty="0"/>
          </a:p>
        </p:txBody>
      </p:sp>
      <p:sp>
        <p:nvSpPr>
          <p:cNvPr id="25" name="Text 20"/>
          <p:cNvSpPr/>
          <p:nvPr/>
        </p:nvSpPr>
        <p:spPr>
          <a:xfrm>
            <a:off x="1155700" y="2057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(Mac/macOS) Safely remove the SD card from the computer:</a:t>
            </a:r>
            <a:endParaRPr lang="en-US" sz="1400" dirty="0"/>
          </a:p>
        </p:txBody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0"/>
            <a:ext cx="6858000" cy="457200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965200" y="2286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8" name="Text 22"/>
          <p:cNvSpPr/>
          <p:nvPr/>
        </p:nvSpPr>
        <p:spPr>
          <a:xfrm>
            <a:off x="1134533" y="22860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b1.</a:t>
            </a:r>
            <a:endParaRPr lang="en-US" sz="1400" dirty="0"/>
          </a:p>
        </p:txBody>
      </p:sp>
      <p:sp>
        <p:nvSpPr>
          <p:cNvPr id="29" name="Text 23"/>
          <p:cNvSpPr/>
          <p:nvPr/>
        </p:nvSpPr>
        <p:spPr>
          <a:xfrm>
            <a:off x="1536700" y="22860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Open a Finder and right-click on the SD card’s container in the window sidebar. A command window pops opens.</a:t>
            </a:r>
            <a:endParaRPr lang="en-US" sz="1400" dirty="0"/>
          </a:p>
        </p:txBody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43200"/>
            <a:ext cx="6858000" cy="457200"/>
          </a:xfrm>
          <a:prstGeom prst="rect">
            <a:avLst/>
          </a:prstGeom>
        </p:spPr>
      </p:pic>
      <p:sp>
        <p:nvSpPr>
          <p:cNvPr id="31" name="Shape 24"/>
          <p:cNvSpPr/>
          <p:nvPr/>
        </p:nvSpPr>
        <p:spPr>
          <a:xfrm>
            <a:off x="965200" y="2743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2" name="Text 25"/>
          <p:cNvSpPr/>
          <p:nvPr/>
        </p:nvSpPr>
        <p:spPr>
          <a:xfrm>
            <a:off x="1134533" y="27432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b2.</a:t>
            </a:r>
            <a:endParaRPr lang="en-US" sz="1400" dirty="0"/>
          </a:p>
        </p:txBody>
      </p:sp>
      <p:sp>
        <p:nvSpPr>
          <p:cNvPr id="33" name="Text 26"/>
          <p:cNvSpPr/>
          <p:nvPr/>
        </p:nvSpPr>
        <p:spPr>
          <a:xfrm>
            <a:off x="1536700" y="27432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“Eject [SD card name]”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command. The SD card will disappear from the window sidebar.</a:t>
            </a:r>
            <a:endParaRPr lang="en-US" sz="1400" dirty="0"/>
          </a:p>
        </p:txBody>
      </p:sp>
      <p:pic>
        <p:nvPicPr>
          <p:cNvPr id="3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00400"/>
            <a:ext cx="6858000" cy="228600"/>
          </a:xfrm>
          <a:prstGeom prst="rect">
            <a:avLst/>
          </a:prstGeom>
        </p:spPr>
      </p:pic>
      <p:sp>
        <p:nvSpPr>
          <p:cNvPr id="35" name="Shape 27"/>
          <p:cNvSpPr/>
          <p:nvPr/>
        </p:nvSpPr>
        <p:spPr>
          <a:xfrm>
            <a:off x="965200" y="3200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6" name="Text 28"/>
          <p:cNvSpPr/>
          <p:nvPr/>
        </p:nvSpPr>
        <p:spPr>
          <a:xfrm>
            <a:off x="1134533" y="3200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b3.</a:t>
            </a:r>
            <a:endParaRPr lang="en-US" sz="1400" dirty="0"/>
          </a:p>
        </p:txBody>
      </p:sp>
      <p:sp>
        <p:nvSpPr>
          <p:cNvPr id="37" name="Text 29"/>
          <p:cNvSpPr/>
          <p:nvPr/>
        </p:nvSpPr>
        <p:spPr>
          <a:xfrm>
            <a:off x="1536700" y="3200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Physically remove the SD card (or adapter) from the computer.</a:t>
            </a:r>
            <a:endParaRPr lang="en-US" sz="1400" dirty="0"/>
          </a:p>
        </p:txBody>
      </p:sp>
      <p:sp>
        <p:nvSpPr>
          <p:cNvPr id="38" name="Shape 30"/>
          <p:cNvSpPr/>
          <p:nvPr/>
        </p:nvSpPr>
        <p:spPr>
          <a:xfrm>
            <a:off x="457200" y="3429000"/>
            <a:ext cx="6858000" cy="355600"/>
          </a:xfrm>
          <a:prstGeom prst="rect">
            <a:avLst/>
          </a:prstGeom>
          <a:noFill/>
          <a:ln/>
        </p:spPr>
      </p:sp>
      <p:sp>
        <p:nvSpPr>
          <p:cNvPr id="39" name="Shape 31"/>
          <p:cNvSpPr/>
          <p:nvPr/>
        </p:nvSpPr>
        <p:spPr>
          <a:xfrm>
            <a:off x="584200" y="34925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40" name="Text 32"/>
          <p:cNvSpPr/>
          <p:nvPr/>
        </p:nvSpPr>
        <p:spPr>
          <a:xfrm>
            <a:off x="800100" y="34925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8.</a:t>
            </a:r>
            <a:endParaRPr lang="en-US" sz="1800" dirty="0"/>
          </a:p>
        </p:txBody>
      </p:sp>
      <p:sp>
        <p:nvSpPr>
          <p:cNvPr id="41" name="Shape 33"/>
          <p:cNvSpPr/>
          <p:nvPr/>
        </p:nvSpPr>
        <p:spPr>
          <a:xfrm>
            <a:off x="1155700" y="34925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42" name="Text 34"/>
          <p:cNvSpPr/>
          <p:nvPr/>
        </p:nvSpPr>
        <p:spPr>
          <a:xfrm>
            <a:off x="1155700" y="34925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Restoring the camera to its original state</a:t>
            </a:r>
            <a:endParaRPr lang="en-US" sz="1800" dirty="0"/>
          </a:p>
        </p:txBody>
      </p:sp>
      <p:sp>
        <p:nvSpPr>
          <p:cNvPr id="43" name="Shape 35"/>
          <p:cNvSpPr/>
          <p:nvPr/>
        </p:nvSpPr>
        <p:spPr>
          <a:xfrm>
            <a:off x="457200" y="37846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4" name="Shape 36"/>
          <p:cNvSpPr/>
          <p:nvPr/>
        </p:nvSpPr>
        <p:spPr>
          <a:xfrm>
            <a:off x="584200" y="3784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5" name="Text 37"/>
          <p:cNvSpPr/>
          <p:nvPr/>
        </p:nvSpPr>
        <p:spPr>
          <a:xfrm>
            <a:off x="867833" y="37846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46" name="Text 38"/>
          <p:cNvSpPr/>
          <p:nvPr/>
        </p:nvSpPr>
        <p:spPr>
          <a:xfrm>
            <a:off x="1155700" y="37846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Re-insert the SD card into the camera:</a:t>
            </a:r>
            <a:endParaRPr lang="en-US" sz="1400" dirty="0"/>
          </a:p>
        </p:txBody>
      </p:sp>
      <p:pic>
        <p:nvPicPr>
          <p:cNvPr id="4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13200"/>
            <a:ext cx="6858000" cy="228600"/>
          </a:xfrm>
          <a:prstGeom prst="rect">
            <a:avLst/>
          </a:prstGeom>
        </p:spPr>
      </p:pic>
      <p:sp>
        <p:nvSpPr>
          <p:cNvPr id="48" name="Shape 39"/>
          <p:cNvSpPr/>
          <p:nvPr/>
        </p:nvSpPr>
        <p:spPr>
          <a:xfrm>
            <a:off x="965200" y="4013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9" name="Text 40"/>
          <p:cNvSpPr/>
          <p:nvPr/>
        </p:nvSpPr>
        <p:spPr>
          <a:xfrm>
            <a:off x="1083733" y="40132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1.1.</a:t>
            </a:r>
            <a:endParaRPr lang="en-US" sz="1400" dirty="0"/>
          </a:p>
        </p:txBody>
      </p:sp>
      <p:sp>
        <p:nvSpPr>
          <p:cNvPr id="50" name="Text 41"/>
          <p:cNvSpPr/>
          <p:nvPr/>
        </p:nvSpPr>
        <p:spPr>
          <a:xfrm>
            <a:off x="1536700" y="4013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Insert the SD card into its slot in the camera’s controls area.</a:t>
            </a:r>
            <a:endParaRPr lang="en-US" sz="1400" dirty="0"/>
          </a:p>
        </p:txBody>
      </p:sp>
      <p:pic>
        <p:nvPicPr>
          <p:cNvPr id="51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241800"/>
            <a:ext cx="6858000" cy="457200"/>
          </a:xfrm>
          <a:prstGeom prst="rect">
            <a:avLst/>
          </a:prstGeom>
        </p:spPr>
      </p:pic>
      <p:sp>
        <p:nvSpPr>
          <p:cNvPr id="52" name="Shape 42"/>
          <p:cNvSpPr/>
          <p:nvPr/>
        </p:nvSpPr>
        <p:spPr>
          <a:xfrm>
            <a:off x="965200" y="4241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3" name="Text 43"/>
          <p:cNvSpPr/>
          <p:nvPr/>
        </p:nvSpPr>
        <p:spPr>
          <a:xfrm>
            <a:off x="1083733" y="42418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1.2.</a:t>
            </a:r>
            <a:endParaRPr lang="en-US" sz="1400" dirty="0"/>
          </a:p>
        </p:txBody>
      </p:sp>
      <p:sp>
        <p:nvSpPr>
          <p:cNvPr id="54" name="Text 44"/>
          <p:cNvSpPr/>
          <p:nvPr/>
        </p:nvSpPr>
        <p:spPr>
          <a:xfrm>
            <a:off x="1536700" y="42418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exposed (top) edge of the SD card until that edge is flush with the slot opening.</a:t>
            </a:r>
            <a:endParaRPr lang="en-US" sz="1400" dirty="0"/>
          </a:p>
        </p:txBody>
      </p:sp>
      <p:sp>
        <p:nvSpPr>
          <p:cNvPr id="55" name="Shape 45"/>
          <p:cNvSpPr/>
          <p:nvPr/>
        </p:nvSpPr>
        <p:spPr>
          <a:xfrm>
            <a:off x="457200" y="46990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6" name="Shape 46"/>
          <p:cNvSpPr/>
          <p:nvPr/>
        </p:nvSpPr>
        <p:spPr>
          <a:xfrm>
            <a:off x="584200" y="4699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7" name="Text 47"/>
          <p:cNvSpPr/>
          <p:nvPr/>
        </p:nvSpPr>
        <p:spPr>
          <a:xfrm>
            <a:off x="867833" y="46990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58" name="Text 48"/>
          <p:cNvSpPr/>
          <p:nvPr/>
        </p:nvSpPr>
        <p:spPr>
          <a:xfrm>
            <a:off x="1155700" y="46990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Push in/close the camera’s display panel.</a:t>
            </a:r>
            <a:endParaRPr lang="en-US" sz="1400" dirty="0"/>
          </a:p>
        </p:txBody>
      </p:sp>
      <p:sp>
        <p:nvSpPr>
          <p:cNvPr id="59" name="Shape 49"/>
          <p:cNvSpPr/>
          <p:nvPr/>
        </p:nvSpPr>
        <p:spPr>
          <a:xfrm>
            <a:off x="457200" y="49276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60" name="Shape 50"/>
          <p:cNvSpPr/>
          <p:nvPr/>
        </p:nvSpPr>
        <p:spPr>
          <a:xfrm>
            <a:off x="584200" y="4927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1" name="Text 51"/>
          <p:cNvSpPr/>
          <p:nvPr/>
        </p:nvSpPr>
        <p:spPr>
          <a:xfrm>
            <a:off x="867833" y="49276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62" name="Text 52"/>
          <p:cNvSpPr/>
          <p:nvPr/>
        </p:nvSpPr>
        <p:spPr>
          <a:xfrm>
            <a:off x="1155700" y="49276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Re-attach the lens cap onto the lens:</a:t>
            </a:r>
            <a:endParaRPr lang="en-US" sz="1400" dirty="0"/>
          </a:p>
        </p:txBody>
      </p:sp>
      <p:pic>
        <p:nvPicPr>
          <p:cNvPr id="63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156200"/>
            <a:ext cx="6858000" cy="228600"/>
          </a:xfrm>
          <a:prstGeom prst="rect">
            <a:avLst/>
          </a:prstGeom>
        </p:spPr>
      </p:pic>
      <p:sp>
        <p:nvSpPr>
          <p:cNvPr id="64" name="Shape 53"/>
          <p:cNvSpPr/>
          <p:nvPr/>
        </p:nvSpPr>
        <p:spPr>
          <a:xfrm>
            <a:off x="965200" y="5156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5" name="Text 54"/>
          <p:cNvSpPr/>
          <p:nvPr/>
        </p:nvSpPr>
        <p:spPr>
          <a:xfrm>
            <a:off x="1083733" y="51562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3.1.</a:t>
            </a:r>
            <a:endParaRPr lang="en-US" sz="1400" dirty="0"/>
          </a:p>
        </p:txBody>
      </p:sp>
      <p:sp>
        <p:nvSpPr>
          <p:cNvPr id="66" name="Text 55"/>
          <p:cNvSpPr/>
          <p:nvPr/>
        </p:nvSpPr>
        <p:spPr>
          <a:xfrm>
            <a:off x="1536700" y="5156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Pinch and hold the cap’s two side-releases.</a:t>
            </a:r>
            <a:endParaRPr lang="en-US" sz="1400" dirty="0"/>
          </a:p>
        </p:txBody>
      </p:sp>
      <p:pic>
        <p:nvPicPr>
          <p:cNvPr id="6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384800"/>
            <a:ext cx="6858000" cy="228600"/>
          </a:xfrm>
          <a:prstGeom prst="rect">
            <a:avLst/>
          </a:prstGeom>
        </p:spPr>
      </p:pic>
      <p:sp>
        <p:nvSpPr>
          <p:cNvPr id="68" name="Shape 56"/>
          <p:cNvSpPr/>
          <p:nvPr/>
        </p:nvSpPr>
        <p:spPr>
          <a:xfrm>
            <a:off x="965200" y="5384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69" name="Text 57"/>
          <p:cNvSpPr/>
          <p:nvPr/>
        </p:nvSpPr>
        <p:spPr>
          <a:xfrm>
            <a:off x="1083733" y="53848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3.2.</a:t>
            </a:r>
            <a:endParaRPr lang="en-US" sz="1400" dirty="0"/>
          </a:p>
        </p:txBody>
      </p:sp>
      <p:sp>
        <p:nvSpPr>
          <p:cNvPr id="70" name="Text 58"/>
          <p:cNvSpPr/>
          <p:nvPr/>
        </p:nvSpPr>
        <p:spPr>
          <a:xfrm>
            <a:off x="1536700" y="5384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cap into/against the housing of the lens.</a:t>
            </a:r>
            <a:endParaRPr lang="en-US" sz="1400" dirty="0"/>
          </a:p>
        </p:txBody>
      </p:sp>
      <p:pic>
        <p:nvPicPr>
          <p:cNvPr id="71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5613400"/>
            <a:ext cx="6858000" cy="228600"/>
          </a:xfrm>
          <a:prstGeom prst="rect">
            <a:avLst/>
          </a:prstGeom>
        </p:spPr>
      </p:pic>
      <p:sp>
        <p:nvSpPr>
          <p:cNvPr id="72" name="Shape 59"/>
          <p:cNvSpPr/>
          <p:nvPr/>
        </p:nvSpPr>
        <p:spPr>
          <a:xfrm>
            <a:off x="965200" y="5613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73" name="Text 60"/>
          <p:cNvSpPr/>
          <p:nvPr/>
        </p:nvSpPr>
        <p:spPr>
          <a:xfrm>
            <a:off x="1083733" y="56134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3.3.</a:t>
            </a:r>
            <a:endParaRPr lang="en-US" sz="1400" dirty="0"/>
          </a:p>
        </p:txBody>
      </p:sp>
      <p:sp>
        <p:nvSpPr>
          <p:cNvPr id="74" name="Text 61"/>
          <p:cNvSpPr/>
          <p:nvPr/>
        </p:nvSpPr>
        <p:spPr>
          <a:xfrm>
            <a:off x="1536700" y="5613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Release the cap’s side-releases.</a:t>
            </a:r>
            <a:endParaRPr lang="en-US" sz="1400" dirty="0"/>
          </a:p>
        </p:txBody>
      </p:sp>
      <p:sp>
        <p:nvSpPr>
          <p:cNvPr id="75" name="Shape 62"/>
          <p:cNvSpPr/>
          <p:nvPr/>
        </p:nvSpPr>
        <p:spPr>
          <a:xfrm>
            <a:off x="457200" y="58420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76" name="Shape 63"/>
          <p:cNvSpPr/>
          <p:nvPr/>
        </p:nvSpPr>
        <p:spPr>
          <a:xfrm>
            <a:off x="584200" y="5842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77" name="Text 64"/>
          <p:cNvSpPr/>
          <p:nvPr/>
        </p:nvSpPr>
        <p:spPr>
          <a:xfrm>
            <a:off x="867833" y="58420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78" name="Text 65"/>
          <p:cNvSpPr/>
          <p:nvPr/>
        </p:nvSpPr>
        <p:spPr>
          <a:xfrm>
            <a:off x="1155700" y="58420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If the camera is detached from its tripod, place it on a desk and notify staff.</a:t>
            </a:r>
            <a:endParaRPr lang="en-US" sz="1400" dirty="0"/>
          </a:p>
        </p:txBody>
      </p:sp>
      <p:sp>
        <p:nvSpPr>
          <p:cNvPr id="79" name="Shape 6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80" name="Shape 67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81" name="Shape 68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82" name="Shape 69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83" name="Shape 70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099300" y="457200"/>
            <a:ext cx="275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8915400"/>
          </a:xfrm>
          <a:prstGeom prst="rect">
            <a:avLst/>
          </a:prstGeom>
          <a:noFill/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6858000" cy="3683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57200" y="685800"/>
            <a:ext cx="6858000" cy="368300"/>
          </a:xfrm>
          <a:prstGeom prst="rect">
            <a:avLst/>
          </a:prstGeom>
          <a:noFill/>
          <a:ln/>
        </p:spPr>
      </p:sp>
      <p:sp>
        <p:nvSpPr>
          <p:cNvPr id="9" name="Shape 6"/>
          <p:cNvSpPr/>
          <p:nvPr/>
        </p:nvSpPr>
        <p:spPr>
          <a:xfrm>
            <a:off x="457200" y="742950"/>
            <a:ext cx="254000" cy="254000"/>
          </a:xfrm>
          <a:prstGeom prst="rect">
            <a:avLst/>
          </a:prstGeom>
          <a:noFill/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2950"/>
            <a:ext cx="254000" cy="254000"/>
          </a:xfrm>
          <a:prstGeom prst="rect">
            <a:avLst/>
          </a:prstGeom>
        </p:spPr>
      </p:pic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685800"/>
            <a:ext cx="6540500" cy="3683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74700" y="685800"/>
            <a:ext cx="2963333" cy="46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After using the device</a:t>
            </a:r>
            <a:endParaRPr lang="en-US" sz="2200" dirty="0"/>
          </a:p>
        </p:txBody>
      </p:sp>
      <p:sp>
        <p:nvSpPr>
          <p:cNvPr id="13" name="Shape 8"/>
          <p:cNvSpPr/>
          <p:nvPr/>
        </p:nvSpPr>
        <p:spPr>
          <a:xfrm>
            <a:off x="457200" y="11811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4" name="Shape 9"/>
          <p:cNvSpPr/>
          <p:nvPr/>
        </p:nvSpPr>
        <p:spPr>
          <a:xfrm>
            <a:off x="584200" y="11811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5" name="Text 10"/>
          <p:cNvSpPr/>
          <p:nvPr/>
        </p:nvSpPr>
        <p:spPr>
          <a:xfrm>
            <a:off x="867833" y="11811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1155700" y="11811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Return the camera to its original position in the studio, if applicable. Ask staff for help, if needed.</a:t>
            </a:r>
            <a:endParaRPr lang="en-US" sz="1400" dirty="0"/>
          </a:p>
        </p:txBody>
      </p:sp>
      <p:sp>
        <p:nvSpPr>
          <p:cNvPr id="17" name="Shape 1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18" name="Shape 13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19" name="Shape 14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20" name="Shape 15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21" name="Shape 1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099300" y="457200"/>
            <a:ext cx="275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7937500"/>
          </a:xfrm>
          <a:prstGeom prst="rect">
            <a:avLst/>
          </a:prstGeom>
          <a:noFill/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6858000" cy="3683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57200" y="685800"/>
            <a:ext cx="6858000" cy="368300"/>
          </a:xfrm>
          <a:prstGeom prst="rect">
            <a:avLst/>
          </a:prstGeom>
          <a:noFill/>
          <a:ln/>
        </p:spPr>
      </p:sp>
      <p:sp>
        <p:nvSpPr>
          <p:cNvPr id="9" name="Shape 6"/>
          <p:cNvSpPr/>
          <p:nvPr/>
        </p:nvSpPr>
        <p:spPr>
          <a:xfrm>
            <a:off x="457200" y="742950"/>
            <a:ext cx="254000" cy="254000"/>
          </a:xfrm>
          <a:prstGeom prst="rect">
            <a:avLst/>
          </a:prstGeom>
          <a:noFill/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685800"/>
            <a:ext cx="6540500" cy="3683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74700" y="685800"/>
            <a:ext cx="1680633" cy="46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Attributions</a:t>
            </a:r>
            <a:endParaRPr lang="en-US" sz="2200" dirty="0"/>
          </a:p>
        </p:txBody>
      </p:sp>
      <p:sp>
        <p:nvSpPr>
          <p:cNvPr id="12" name="Shape 8"/>
          <p:cNvSpPr/>
          <p:nvPr/>
        </p:nvSpPr>
        <p:spPr>
          <a:xfrm>
            <a:off x="457200" y="11811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13" name="Shape 9"/>
          <p:cNvSpPr/>
          <p:nvPr/>
        </p:nvSpPr>
        <p:spPr>
          <a:xfrm>
            <a:off x="457200" y="11811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14" name="Shape 10"/>
          <p:cNvSpPr/>
          <p:nvPr/>
        </p:nvSpPr>
        <p:spPr>
          <a:xfrm>
            <a:off x="1028700" y="1181100"/>
            <a:ext cx="6286500" cy="292100"/>
          </a:xfrm>
          <a:prstGeom prst="rect">
            <a:avLst/>
          </a:prstGeom>
          <a:noFill/>
          <a:ln/>
        </p:spPr>
      </p:sp>
      <p:sp>
        <p:nvSpPr>
          <p:cNvPr id="15" name="Text 11"/>
          <p:cNvSpPr/>
          <p:nvPr/>
        </p:nvSpPr>
        <p:spPr>
          <a:xfrm>
            <a:off x="1028700" y="1181100"/>
            <a:ext cx="6362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Contributors</a:t>
            </a:r>
            <a:endParaRPr lang="en-US" sz="1800" dirty="0"/>
          </a:p>
        </p:txBody>
      </p:sp>
      <p:sp>
        <p:nvSpPr>
          <p:cNvPr id="16" name="Shape 12"/>
          <p:cNvSpPr/>
          <p:nvPr/>
        </p:nvSpPr>
        <p:spPr>
          <a:xfrm>
            <a:off x="457200" y="1600200"/>
            <a:ext cx="6858000" cy="1651000"/>
          </a:xfrm>
          <a:prstGeom prst="rect">
            <a:avLst/>
          </a:prstGeom>
          <a:noFill/>
          <a:ln/>
        </p:spPr>
      </p:sp>
      <p:sp>
        <p:nvSpPr>
          <p:cNvPr id="17" name="Shape 13"/>
          <p:cNvSpPr/>
          <p:nvPr/>
        </p:nvSpPr>
        <p:spPr>
          <a:xfrm>
            <a:off x="457200" y="1600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8" name="Shape 14"/>
          <p:cNvSpPr/>
          <p:nvPr/>
        </p:nvSpPr>
        <p:spPr>
          <a:xfrm>
            <a:off x="584200" y="1600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9" name="Text 15"/>
          <p:cNvSpPr/>
          <p:nvPr/>
        </p:nvSpPr>
        <p:spPr>
          <a:xfrm>
            <a:off x="1155700" y="16002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Media Creation Lab / York University Digital Scholarship Infrastructure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57200" y="1955800"/>
            <a:ext cx="6858000" cy="1295400"/>
          </a:xfrm>
          <a:prstGeom prst="rect">
            <a:avLst/>
          </a:prstGeom>
          <a:noFill/>
          <a:ln/>
        </p:spPr>
      </p:sp>
      <p:sp>
        <p:nvSpPr>
          <p:cNvPr id="21" name="Shape 17"/>
          <p:cNvSpPr/>
          <p:nvPr/>
        </p:nvSpPr>
        <p:spPr>
          <a:xfrm>
            <a:off x="1536700" y="1955800"/>
            <a:ext cx="5778500" cy="1295400"/>
          </a:xfrm>
          <a:prstGeom prst="rect">
            <a:avLst/>
          </a:prstGeom>
          <a:noFill/>
          <a:ln/>
        </p:spPr>
      </p:sp>
      <p:sp>
        <p:nvSpPr>
          <p:cNvPr id="22" name="Text 18"/>
          <p:cNvSpPr/>
          <p:nvPr/>
        </p:nvSpPr>
        <p:spPr>
          <a:xfrm>
            <a:off x="1536700" y="1955800"/>
            <a:ext cx="25738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Maykel Faragalla, photographer</a:t>
            </a:r>
            <a:endParaRPr lang="en-US" sz="1400" dirty="0"/>
          </a:p>
        </p:txBody>
      </p:sp>
      <p:sp>
        <p:nvSpPr>
          <p:cNvPr id="23" name="Text 19"/>
          <p:cNvSpPr/>
          <p:nvPr/>
        </p:nvSpPr>
        <p:spPr>
          <a:xfrm>
            <a:off x="1536700" y="2311400"/>
            <a:ext cx="317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Tim Huynh, editor &amp; contributing writer</a:t>
            </a:r>
            <a:endParaRPr lang="en-US" sz="1400" dirty="0"/>
          </a:p>
        </p:txBody>
      </p:sp>
      <p:sp>
        <p:nvSpPr>
          <p:cNvPr id="24" name="Text 20"/>
          <p:cNvSpPr/>
          <p:nvPr/>
        </p:nvSpPr>
        <p:spPr>
          <a:xfrm>
            <a:off x="1536700" y="2667000"/>
            <a:ext cx="17610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Rafia Naz, lead writer </a:t>
            </a:r>
            <a:endParaRPr lang="en-US" sz="1400" dirty="0"/>
          </a:p>
        </p:txBody>
      </p:sp>
      <p:sp>
        <p:nvSpPr>
          <p:cNvPr id="25" name="Text 21"/>
          <p:cNvSpPr/>
          <p:nvPr/>
        </p:nvSpPr>
        <p:spPr>
          <a:xfrm>
            <a:off x="1536700" y="3022600"/>
            <a:ext cx="2853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Shawon Saha, production assistant</a:t>
            </a:r>
            <a:endParaRPr lang="en-US" sz="1400" dirty="0"/>
          </a:p>
        </p:txBody>
      </p:sp>
      <p:sp>
        <p:nvSpPr>
          <p:cNvPr id="26" name="Shape 22"/>
          <p:cNvSpPr/>
          <p:nvPr/>
        </p:nvSpPr>
        <p:spPr>
          <a:xfrm>
            <a:off x="457200" y="3378200"/>
            <a:ext cx="6858000" cy="2006600"/>
          </a:xfrm>
          <a:prstGeom prst="rect">
            <a:avLst/>
          </a:prstGeom>
          <a:noFill/>
          <a:ln/>
        </p:spPr>
      </p:sp>
      <p:sp>
        <p:nvSpPr>
          <p:cNvPr id="27" name="Shape 23"/>
          <p:cNvSpPr/>
          <p:nvPr/>
        </p:nvSpPr>
        <p:spPr>
          <a:xfrm>
            <a:off x="457200" y="3378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28" name="Shape 24"/>
          <p:cNvSpPr/>
          <p:nvPr/>
        </p:nvSpPr>
        <p:spPr>
          <a:xfrm>
            <a:off x="584200" y="3378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9" name="Text 25"/>
          <p:cNvSpPr/>
          <p:nvPr/>
        </p:nvSpPr>
        <p:spPr>
          <a:xfrm>
            <a:off x="1155700" y="33782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BonaFide Communications, York University Writing Department</a:t>
            </a:r>
            <a:endParaRPr lang="en-US" sz="1400" dirty="0"/>
          </a:p>
        </p:txBody>
      </p:sp>
      <p:sp>
        <p:nvSpPr>
          <p:cNvPr id="30" name="Shape 26"/>
          <p:cNvSpPr/>
          <p:nvPr/>
        </p:nvSpPr>
        <p:spPr>
          <a:xfrm>
            <a:off x="457200" y="3733800"/>
            <a:ext cx="6858000" cy="1651000"/>
          </a:xfrm>
          <a:prstGeom prst="rect">
            <a:avLst/>
          </a:prstGeom>
          <a:noFill/>
          <a:ln/>
        </p:spPr>
      </p:sp>
      <p:sp>
        <p:nvSpPr>
          <p:cNvPr id="31" name="Shape 27"/>
          <p:cNvSpPr/>
          <p:nvPr/>
        </p:nvSpPr>
        <p:spPr>
          <a:xfrm>
            <a:off x="1536700" y="3733800"/>
            <a:ext cx="5778500" cy="1651000"/>
          </a:xfrm>
          <a:prstGeom prst="rect">
            <a:avLst/>
          </a:prstGeom>
          <a:noFill/>
          <a:ln/>
        </p:spPr>
      </p:sp>
      <p:sp>
        <p:nvSpPr>
          <p:cNvPr id="32" name="Text 28"/>
          <p:cNvSpPr/>
          <p:nvPr/>
        </p:nvSpPr>
        <p:spPr>
          <a:xfrm>
            <a:off x="1536700" y="3733800"/>
            <a:ext cx="2345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Nicole Bednarski, consultant</a:t>
            </a:r>
            <a:endParaRPr lang="en-US" sz="1400" dirty="0"/>
          </a:p>
        </p:txBody>
      </p:sp>
      <p:sp>
        <p:nvSpPr>
          <p:cNvPr id="33" name="Text 29"/>
          <p:cNvSpPr/>
          <p:nvPr/>
        </p:nvSpPr>
        <p:spPr>
          <a:xfrm>
            <a:off x="1536700" y="4089400"/>
            <a:ext cx="2662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Charlotte MacDowell, consultant</a:t>
            </a:r>
            <a:endParaRPr lang="en-US" sz="1400" dirty="0"/>
          </a:p>
        </p:txBody>
      </p:sp>
      <p:sp>
        <p:nvSpPr>
          <p:cNvPr id="34" name="Text 30"/>
          <p:cNvSpPr/>
          <p:nvPr/>
        </p:nvSpPr>
        <p:spPr>
          <a:xfrm>
            <a:off x="1536700" y="4445000"/>
            <a:ext cx="21801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Sophie Morgan, consultant</a:t>
            </a:r>
            <a:endParaRPr lang="en-US" sz="1400" dirty="0"/>
          </a:p>
        </p:txBody>
      </p:sp>
      <p:sp>
        <p:nvSpPr>
          <p:cNvPr id="35" name="Text 31"/>
          <p:cNvSpPr/>
          <p:nvPr/>
        </p:nvSpPr>
        <p:spPr>
          <a:xfrm>
            <a:off x="1536700" y="4800600"/>
            <a:ext cx="228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Amanda Naoum, consultant</a:t>
            </a:r>
            <a:endParaRPr lang="en-US" sz="1400" dirty="0"/>
          </a:p>
        </p:txBody>
      </p:sp>
      <p:sp>
        <p:nvSpPr>
          <p:cNvPr id="36" name="Text 32"/>
          <p:cNvSpPr/>
          <p:nvPr/>
        </p:nvSpPr>
        <p:spPr>
          <a:xfrm>
            <a:off x="1536700" y="5156200"/>
            <a:ext cx="2103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Lorena Urican, consultant</a:t>
            </a:r>
            <a:endParaRPr lang="en-US" sz="1400" dirty="0"/>
          </a:p>
        </p:txBody>
      </p:sp>
      <p:sp>
        <p:nvSpPr>
          <p:cNvPr id="37" name="Shape 33"/>
          <p:cNvSpPr/>
          <p:nvPr/>
        </p:nvSpPr>
        <p:spPr>
          <a:xfrm>
            <a:off x="457200" y="55118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38" name="Shape 34"/>
          <p:cNvSpPr/>
          <p:nvPr/>
        </p:nvSpPr>
        <p:spPr>
          <a:xfrm>
            <a:off x="457200" y="55118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39" name="Shape 35"/>
          <p:cNvSpPr/>
          <p:nvPr/>
        </p:nvSpPr>
        <p:spPr>
          <a:xfrm>
            <a:off x="584200" y="5511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0" name="Text 36"/>
          <p:cNvSpPr/>
          <p:nvPr/>
        </p:nvSpPr>
        <p:spPr>
          <a:xfrm>
            <a:off x="1155700" y="55118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Patrons of the Media Creation Lab</a:t>
            </a:r>
            <a:endParaRPr lang="en-US" sz="1400" dirty="0"/>
          </a:p>
        </p:txBody>
      </p:sp>
      <p:sp>
        <p:nvSpPr>
          <p:cNvPr id="41" name="Shape 37"/>
          <p:cNvSpPr/>
          <p:nvPr/>
        </p:nvSpPr>
        <p:spPr>
          <a:xfrm>
            <a:off x="457200" y="8623300"/>
            <a:ext cx="6858000" cy="977900"/>
          </a:xfrm>
          <a:prstGeom prst="rect">
            <a:avLst/>
          </a:prstGeom>
          <a:noFill/>
          <a:ln/>
        </p:spPr>
      </p:sp>
      <p:sp>
        <p:nvSpPr>
          <p:cNvPr id="42" name="Shape 38"/>
          <p:cNvSpPr/>
          <p:nvPr/>
        </p:nvSpPr>
        <p:spPr>
          <a:xfrm>
            <a:off x="1727200" y="8623300"/>
            <a:ext cx="4318000" cy="977900"/>
          </a:xfrm>
          <a:prstGeom prst="rect">
            <a:avLst/>
          </a:prstGeom>
          <a:noFill/>
          <a:ln/>
        </p:spPr>
      </p:sp>
      <p:sp>
        <p:nvSpPr>
          <p:cNvPr id="43" name="Shape 39"/>
          <p:cNvSpPr/>
          <p:nvPr/>
        </p:nvSpPr>
        <p:spPr>
          <a:xfrm>
            <a:off x="3327400" y="8623300"/>
            <a:ext cx="1117600" cy="393700"/>
          </a:xfrm>
          <a:prstGeom prst="rect">
            <a:avLst/>
          </a:prstGeom>
          <a:noFill/>
          <a:ln/>
        </p:spPr>
      </p:sp>
      <p:pic>
        <p:nvPicPr>
          <p:cNvPr id="4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8623300"/>
            <a:ext cx="1117600" cy="393700"/>
          </a:xfrm>
          <a:prstGeom prst="rect">
            <a:avLst/>
          </a:prstGeom>
        </p:spPr>
      </p:pic>
      <p:sp>
        <p:nvSpPr>
          <p:cNvPr id="45" name="Shape 40"/>
          <p:cNvSpPr/>
          <p:nvPr/>
        </p:nvSpPr>
        <p:spPr>
          <a:xfrm>
            <a:off x="1727200" y="9144000"/>
            <a:ext cx="4318000" cy="457200"/>
          </a:xfrm>
          <a:prstGeom prst="rect">
            <a:avLst/>
          </a:prstGeom>
          <a:noFill/>
          <a:ln/>
        </p:spPr>
      </p:sp>
      <p:sp>
        <p:nvSpPr>
          <p:cNvPr id="46" name="Text 41"/>
          <p:cNvSpPr/>
          <p:nvPr/>
        </p:nvSpPr>
        <p:spPr>
          <a:xfrm>
            <a:off x="1727200" y="9144000"/>
            <a:ext cx="43772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This work is licensed under a </a:t>
            </a:r>
            <a:pPr algn="l">
              <a:spcAft>
                <a:spcPts val="150"/>
              </a:spcAft>
            </a:pPr>
            <a:r>
              <a:rPr lang="en-US" sz="1400" u="sng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  <a:hlinkClick r:id="rId4" invalidUrl="" action="" tgtFrame="" tooltip="Open https://creativecommons.org/licenses/by-nc/4.0/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Attribution-NonCommercial 4.0 International License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</a:t>
            </a:r>
            <a:endParaRPr lang="en-US" sz="1400" dirty="0"/>
          </a:p>
        </p:txBody>
      </p:sp>
      <p:sp>
        <p:nvSpPr>
          <p:cNvPr id="47" name="Shape 4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48" name="Shape 43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49" name="Shape 44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50" name="Shape 45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51" name="Shape 4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457200"/>
            <a:ext cx="6858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7" name="Shape 4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</a:t>
            </a:r>
            <a:endParaRPr lang="en-US" sz="14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6858000" cy="3683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57200" y="685800"/>
            <a:ext cx="6858000" cy="368300"/>
          </a:xfrm>
          <a:prstGeom prst="rect">
            <a:avLst/>
          </a:prstGeom>
          <a:noFill/>
          <a:ln/>
        </p:spPr>
      </p:sp>
      <p:sp>
        <p:nvSpPr>
          <p:cNvPr id="8" name="Shape 5"/>
          <p:cNvSpPr/>
          <p:nvPr/>
        </p:nvSpPr>
        <p:spPr>
          <a:xfrm>
            <a:off x="457200" y="742950"/>
            <a:ext cx="254000" cy="254000"/>
          </a:xfrm>
          <a:prstGeom prst="rect">
            <a:avLst/>
          </a:prstGeom>
          <a:noFill/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2950"/>
            <a:ext cx="254000" cy="254000"/>
          </a:xfrm>
          <a:prstGeom prst="rect">
            <a:avLst/>
          </a:prstGeom>
        </p:spPr>
      </p:pic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685800"/>
            <a:ext cx="6540500" cy="368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4700" y="685800"/>
            <a:ext cx="3153833" cy="46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Before using the device</a:t>
            </a:r>
            <a:endParaRPr lang="en-US" sz="2200" dirty="0"/>
          </a:p>
        </p:txBody>
      </p:sp>
      <p:sp>
        <p:nvSpPr>
          <p:cNvPr id="12" name="Shape 7"/>
          <p:cNvSpPr/>
          <p:nvPr/>
        </p:nvSpPr>
        <p:spPr>
          <a:xfrm>
            <a:off x="457200" y="10541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584200" y="10541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4" name="Text 9"/>
          <p:cNvSpPr/>
          <p:nvPr/>
        </p:nvSpPr>
        <p:spPr>
          <a:xfrm>
            <a:off x="867833" y="10541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1155700" y="10541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Keep the lens away from sunlight and extreme temperatures.</a:t>
            </a:r>
            <a:endParaRPr lang="en-US" sz="1400" dirty="0"/>
          </a:p>
        </p:txBody>
      </p:sp>
      <p:sp>
        <p:nvSpPr>
          <p:cNvPr id="16" name="Shape 11"/>
          <p:cNvSpPr/>
          <p:nvPr/>
        </p:nvSpPr>
        <p:spPr>
          <a:xfrm>
            <a:off x="457200" y="12827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7" name="Shape 12"/>
          <p:cNvSpPr/>
          <p:nvPr/>
        </p:nvSpPr>
        <p:spPr>
          <a:xfrm>
            <a:off x="584200" y="12827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8" name="Text 13"/>
          <p:cNvSpPr/>
          <p:nvPr/>
        </p:nvSpPr>
        <p:spPr>
          <a:xfrm>
            <a:off x="867833" y="12827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1155700" y="12827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Clean the lens with a dry cloth and avoid using chemicals.</a:t>
            </a:r>
            <a:endParaRPr lang="en-US" sz="1400" dirty="0"/>
          </a:p>
        </p:txBody>
      </p:sp>
      <p:sp>
        <p:nvSpPr>
          <p:cNvPr id="20" name="Shape 15"/>
          <p:cNvSpPr/>
          <p:nvPr/>
        </p:nvSpPr>
        <p:spPr>
          <a:xfrm>
            <a:off x="457200" y="15113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21" name="Shape 16"/>
          <p:cNvSpPr/>
          <p:nvPr/>
        </p:nvSpPr>
        <p:spPr>
          <a:xfrm>
            <a:off x="584200" y="15113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2" name="Text 17"/>
          <p:cNvSpPr/>
          <p:nvPr/>
        </p:nvSpPr>
        <p:spPr>
          <a:xfrm>
            <a:off x="867833" y="15113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1155700" y="15113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Notify staff if you want to move the camera and tripod or remove the camera from the tripod.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457200" y="19685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25" name="Shape 20"/>
          <p:cNvSpPr/>
          <p:nvPr/>
        </p:nvSpPr>
        <p:spPr>
          <a:xfrm>
            <a:off x="584200" y="1968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6" name="Text 21"/>
          <p:cNvSpPr/>
          <p:nvPr/>
        </p:nvSpPr>
        <p:spPr>
          <a:xfrm>
            <a:off x="867833" y="19685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27" name="Text 22"/>
          <p:cNvSpPr/>
          <p:nvPr/>
        </p:nvSpPr>
        <p:spPr>
          <a:xfrm>
            <a:off x="1155700" y="19685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Don’t use highly reflective objects, such as metals, in the scene that you record. Doing so might lead to improper white-balance adjustment.</a:t>
            </a:r>
            <a:endParaRPr lang="en-US" sz="1400" dirty="0"/>
          </a:p>
        </p:txBody>
      </p:sp>
      <p:sp>
        <p:nvSpPr>
          <p:cNvPr id="28" name="Shape 2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29" name="Shape 24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0" name="Shape 25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31" name="Shape 26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2" name="Shape 27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</a:t>
            </a:r>
            <a:endParaRPr lang="en-US" sz="14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6858000" cy="3683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457200" y="685800"/>
            <a:ext cx="6858000" cy="368300"/>
          </a:xfrm>
          <a:prstGeom prst="rect">
            <a:avLst/>
          </a:prstGeom>
          <a:noFill/>
          <a:ln/>
        </p:spPr>
      </p:sp>
      <p:sp>
        <p:nvSpPr>
          <p:cNvPr id="8" name="Shape 5"/>
          <p:cNvSpPr/>
          <p:nvPr/>
        </p:nvSpPr>
        <p:spPr>
          <a:xfrm>
            <a:off x="457200" y="742950"/>
            <a:ext cx="254000" cy="254000"/>
          </a:xfrm>
          <a:prstGeom prst="rect">
            <a:avLst/>
          </a:prstGeom>
          <a:noFill/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2950"/>
            <a:ext cx="254000" cy="254000"/>
          </a:xfrm>
          <a:prstGeom prst="rect">
            <a:avLst/>
          </a:prstGeom>
        </p:spPr>
      </p:pic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685800"/>
            <a:ext cx="6540500" cy="3683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4700" y="685800"/>
            <a:ext cx="1706033" cy="461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22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Instructions</a:t>
            </a:r>
            <a:endParaRPr lang="en-US" sz="2200" dirty="0"/>
          </a:p>
        </p:txBody>
      </p:sp>
      <p:sp>
        <p:nvSpPr>
          <p:cNvPr id="12" name="Shape 7"/>
          <p:cNvSpPr/>
          <p:nvPr/>
        </p:nvSpPr>
        <p:spPr>
          <a:xfrm>
            <a:off x="457200" y="10541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13" name="Shape 8"/>
          <p:cNvSpPr/>
          <p:nvPr/>
        </p:nvSpPr>
        <p:spPr>
          <a:xfrm>
            <a:off x="584200" y="10541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14" name="Text 9"/>
          <p:cNvSpPr/>
          <p:nvPr/>
        </p:nvSpPr>
        <p:spPr>
          <a:xfrm>
            <a:off x="800100" y="10541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800" dirty="0"/>
          </a:p>
        </p:txBody>
      </p:sp>
      <p:sp>
        <p:nvSpPr>
          <p:cNvPr id="15" name="Shape 10"/>
          <p:cNvSpPr/>
          <p:nvPr/>
        </p:nvSpPr>
        <p:spPr>
          <a:xfrm>
            <a:off x="1155700" y="10541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6" name="Text 11"/>
          <p:cNvSpPr/>
          <p:nvPr/>
        </p:nvSpPr>
        <p:spPr>
          <a:xfrm>
            <a:off x="1155700" y="10541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Powering and turning on the camera</a:t>
            </a:r>
            <a:endParaRPr lang="en-US" sz="1800" dirty="0"/>
          </a:p>
        </p:txBody>
      </p:sp>
      <p:sp>
        <p:nvSpPr>
          <p:cNvPr id="17" name="Shape 12"/>
          <p:cNvSpPr/>
          <p:nvPr/>
        </p:nvSpPr>
        <p:spPr>
          <a:xfrm>
            <a:off x="457200" y="13462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8" name="Shape 13"/>
          <p:cNvSpPr/>
          <p:nvPr/>
        </p:nvSpPr>
        <p:spPr>
          <a:xfrm>
            <a:off x="584200" y="1346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9" name="Text 14"/>
          <p:cNvSpPr/>
          <p:nvPr/>
        </p:nvSpPr>
        <p:spPr>
          <a:xfrm>
            <a:off x="867833" y="13462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1155700" y="13462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Decide whether you want the camera to be fixed at a recommended position, fixed at a different position, handheld:</a:t>
            </a:r>
            <a:endParaRPr lang="en-US" sz="1400" dirty="0"/>
          </a:p>
        </p:txBody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03400"/>
            <a:ext cx="6858000" cy="457200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965200" y="1803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3" name="Text 17"/>
          <p:cNvSpPr/>
          <p:nvPr/>
        </p:nvSpPr>
        <p:spPr>
          <a:xfrm>
            <a:off x="1147233" y="1803400"/>
            <a:ext cx="3259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1a.</a:t>
            </a:r>
            <a:endParaRPr lang="en-US" sz="1400" dirty="0"/>
          </a:p>
        </p:txBody>
      </p:sp>
      <p:sp>
        <p:nvSpPr>
          <p:cNvPr id="24" name="Text 18"/>
          <p:cNvSpPr/>
          <p:nvPr/>
        </p:nvSpPr>
        <p:spPr>
          <a:xfrm>
            <a:off x="1536700" y="18034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If you want the camera to be fixed at any location, allow staff to remove its battery pack and connect its DC power cable.</a:t>
            </a:r>
            <a:endParaRPr lang="en-US" sz="1400" dirty="0"/>
          </a:p>
        </p:txBody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60600"/>
            <a:ext cx="6858000" cy="457200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965200" y="2260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7" name="Text 20"/>
          <p:cNvSpPr/>
          <p:nvPr/>
        </p:nvSpPr>
        <p:spPr>
          <a:xfrm>
            <a:off x="1134533" y="22606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1b.</a:t>
            </a:r>
            <a:endParaRPr lang="en-US" sz="1400" dirty="0"/>
          </a:p>
        </p:txBody>
      </p:sp>
      <p:sp>
        <p:nvSpPr>
          <p:cNvPr id="28" name="Text 21"/>
          <p:cNvSpPr/>
          <p:nvPr/>
        </p:nvSpPr>
        <p:spPr>
          <a:xfrm>
            <a:off x="1536700" y="2260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If you want the camera to be handheld, allow staff to insert its battery pack and disconnect its DC power cable.</a:t>
            </a:r>
            <a:endParaRPr lang="en-US" sz="1400" dirty="0"/>
          </a:p>
        </p:txBody>
      </p:sp>
      <p:sp>
        <p:nvSpPr>
          <p:cNvPr id="29" name="Shape 22"/>
          <p:cNvSpPr/>
          <p:nvPr/>
        </p:nvSpPr>
        <p:spPr>
          <a:xfrm>
            <a:off x="457200" y="27178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30" name="Shape 23"/>
          <p:cNvSpPr/>
          <p:nvPr/>
        </p:nvSpPr>
        <p:spPr>
          <a:xfrm>
            <a:off x="584200" y="2717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1" name="Text 24"/>
          <p:cNvSpPr/>
          <p:nvPr/>
        </p:nvSpPr>
        <p:spPr>
          <a:xfrm>
            <a:off x="867833" y="2717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32" name="Text 25"/>
          <p:cNvSpPr/>
          <p:nvPr/>
        </p:nvSpPr>
        <p:spPr>
          <a:xfrm>
            <a:off x="1155700" y="27178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Remove the lens cap from the lens:</a:t>
            </a:r>
            <a:endParaRPr lang="en-US" sz="1400" dirty="0"/>
          </a:p>
        </p:txBody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946400"/>
            <a:ext cx="6858000" cy="228600"/>
          </a:xfrm>
          <a:prstGeom prst="rect">
            <a:avLst/>
          </a:prstGeom>
        </p:spPr>
      </p:pic>
      <p:sp>
        <p:nvSpPr>
          <p:cNvPr id="34" name="Shape 26"/>
          <p:cNvSpPr/>
          <p:nvPr/>
        </p:nvSpPr>
        <p:spPr>
          <a:xfrm>
            <a:off x="965200" y="2946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5" name="Text 27"/>
          <p:cNvSpPr/>
          <p:nvPr/>
        </p:nvSpPr>
        <p:spPr>
          <a:xfrm>
            <a:off x="1083733" y="29464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2.1.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1536700" y="2946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Pinch and hold the cap’s two side-releases.</a:t>
            </a:r>
            <a:endParaRPr lang="en-US" sz="1400" dirty="0"/>
          </a:p>
        </p:txBody>
      </p:sp>
      <p:pic>
        <p:nvPicPr>
          <p:cNvPr id="3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175000"/>
            <a:ext cx="6858000" cy="228600"/>
          </a:xfrm>
          <a:prstGeom prst="rect">
            <a:avLst/>
          </a:prstGeom>
        </p:spPr>
      </p:pic>
      <p:sp>
        <p:nvSpPr>
          <p:cNvPr id="38" name="Shape 29"/>
          <p:cNvSpPr/>
          <p:nvPr/>
        </p:nvSpPr>
        <p:spPr>
          <a:xfrm>
            <a:off x="965200" y="3175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9" name="Text 30"/>
          <p:cNvSpPr/>
          <p:nvPr/>
        </p:nvSpPr>
        <p:spPr>
          <a:xfrm>
            <a:off x="1083733" y="31750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2.2.</a:t>
            </a:r>
            <a:endParaRPr lang="en-US" sz="1400" dirty="0"/>
          </a:p>
        </p:txBody>
      </p:sp>
      <p:sp>
        <p:nvSpPr>
          <p:cNvPr id="40" name="Text 31"/>
          <p:cNvSpPr/>
          <p:nvPr/>
        </p:nvSpPr>
        <p:spPr>
          <a:xfrm>
            <a:off x="1536700" y="3175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Pull the cap away from the lens.</a:t>
            </a:r>
            <a:endParaRPr lang="en-US" sz="1400" dirty="0"/>
          </a:p>
        </p:txBody>
      </p:sp>
      <p:sp>
        <p:nvSpPr>
          <p:cNvPr id="41" name="Shape 32"/>
          <p:cNvSpPr/>
          <p:nvPr/>
        </p:nvSpPr>
        <p:spPr>
          <a:xfrm>
            <a:off x="457200" y="34036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2" name="Shape 33"/>
          <p:cNvSpPr/>
          <p:nvPr/>
        </p:nvSpPr>
        <p:spPr>
          <a:xfrm>
            <a:off x="584200" y="3403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3" name="Text 34"/>
          <p:cNvSpPr/>
          <p:nvPr/>
        </p:nvSpPr>
        <p:spPr>
          <a:xfrm>
            <a:off x="867833" y="34036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44" name="Text 35"/>
          <p:cNvSpPr/>
          <p:nvPr/>
        </p:nvSpPr>
        <p:spPr>
          <a:xfrm>
            <a:off x="1155700" y="34036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Pull out/open the display pane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l on the left side of the camera.</a:t>
            </a:r>
            <a:endParaRPr lang="en-US" sz="1400" dirty="0"/>
          </a:p>
        </p:txBody>
      </p:sp>
      <p:sp>
        <p:nvSpPr>
          <p:cNvPr id="45" name="Shape 36"/>
          <p:cNvSpPr/>
          <p:nvPr/>
        </p:nvSpPr>
        <p:spPr>
          <a:xfrm>
            <a:off x="457200" y="3632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6" name="Shape 37"/>
          <p:cNvSpPr/>
          <p:nvPr/>
        </p:nvSpPr>
        <p:spPr>
          <a:xfrm>
            <a:off x="584200" y="3632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7" name="Text 38"/>
          <p:cNvSpPr/>
          <p:nvPr/>
        </p:nvSpPr>
        <p:spPr>
          <a:xfrm>
            <a:off x="867833" y="36322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48" name="Text 39"/>
          <p:cNvSpPr/>
          <p:nvPr/>
        </p:nvSpPr>
        <p:spPr>
          <a:xfrm>
            <a:off x="1155700" y="36322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Push down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On/Off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switch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, which is on the left side of the camera body.</a:t>
            </a:r>
            <a:endParaRPr lang="en-US" sz="1400" dirty="0"/>
          </a:p>
        </p:txBody>
      </p:sp>
      <p:sp>
        <p:nvSpPr>
          <p:cNvPr id="49" name="Shape 40"/>
          <p:cNvSpPr/>
          <p:nvPr/>
        </p:nvSpPr>
        <p:spPr>
          <a:xfrm>
            <a:off x="457200" y="3860800"/>
            <a:ext cx="6858000" cy="685800"/>
          </a:xfrm>
          <a:prstGeom prst="rect">
            <a:avLst/>
          </a:prstGeom>
          <a:noFill/>
          <a:ln/>
        </p:spPr>
      </p:sp>
      <p:sp>
        <p:nvSpPr>
          <p:cNvPr id="50" name="Shape 41"/>
          <p:cNvSpPr/>
          <p:nvPr/>
        </p:nvSpPr>
        <p:spPr>
          <a:xfrm>
            <a:off x="584200" y="3860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1" name="Text 42"/>
          <p:cNvSpPr/>
          <p:nvPr/>
        </p:nvSpPr>
        <p:spPr>
          <a:xfrm>
            <a:off x="867833" y="3860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5.</a:t>
            </a:r>
            <a:endParaRPr lang="en-US" sz="1400" dirty="0"/>
          </a:p>
        </p:txBody>
      </p:sp>
      <p:sp>
        <p:nvSpPr>
          <p:cNvPr id="52" name="Text 43"/>
          <p:cNvSpPr/>
          <p:nvPr/>
        </p:nvSpPr>
        <p:spPr>
          <a:xfrm>
            <a:off x="1155700" y="3860800"/>
            <a:ext cx="6091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While pushing down this switch, slide it toward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On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(Fig. 1a). The camera will turn on and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Power/Charge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indicator will light up. The display will show imagery after about 10 seconds.</a:t>
            </a:r>
            <a:endParaRPr lang="en-US" sz="1400" dirty="0"/>
          </a:p>
        </p:txBody>
      </p:sp>
      <p:sp>
        <p:nvSpPr>
          <p:cNvPr id="53" name="Shape 44"/>
          <p:cNvSpPr/>
          <p:nvPr/>
        </p:nvSpPr>
        <p:spPr>
          <a:xfrm>
            <a:off x="457200" y="45466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5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6200" y="4610100"/>
            <a:ext cx="5080000" cy="2540000"/>
          </a:xfrm>
          <a:prstGeom prst="rect">
            <a:avLst/>
          </a:prstGeom>
        </p:spPr>
      </p:pic>
      <p:sp>
        <p:nvSpPr>
          <p:cNvPr id="55" name="Text 45"/>
          <p:cNvSpPr/>
          <p:nvPr/>
        </p:nvSpPr>
        <p:spPr>
          <a:xfrm>
            <a:off x="427567" y="71882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1a.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Turning on power</a:t>
            </a:r>
            <a:endParaRPr lang="en-US" sz="1400" dirty="0"/>
          </a:p>
        </p:txBody>
      </p:sp>
      <p:sp>
        <p:nvSpPr>
          <p:cNvPr id="56" name="Shape 46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57" name="Shape 47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58" name="Shape 48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59" name="Shape 49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60" name="Shape 50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6858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800100" y="6858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6858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6858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Adjusting camera settings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9779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2" name="Shape 10"/>
          <p:cNvSpPr/>
          <p:nvPr/>
        </p:nvSpPr>
        <p:spPr>
          <a:xfrm>
            <a:off x="584200" y="977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3" name="Text 11"/>
          <p:cNvSpPr/>
          <p:nvPr/>
        </p:nvSpPr>
        <p:spPr>
          <a:xfrm>
            <a:off x="867833" y="9779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55700" y="9779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Adjust the recording format and/or mode:</a:t>
            </a:r>
            <a:endParaRPr lang="en-US" sz="14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06500"/>
            <a:ext cx="6858000" cy="45720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65200" y="1206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7" name="Text 14"/>
          <p:cNvSpPr/>
          <p:nvPr/>
        </p:nvSpPr>
        <p:spPr>
          <a:xfrm>
            <a:off x="1083733" y="12065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1.1.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536700" y="12065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Menu/Thumb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on the left side of the display panel.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Main Menu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will appear on the display (Fig. 2a).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457200" y="16637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727200"/>
            <a:ext cx="5080000" cy="254000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427567" y="43053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2a.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Main/Thumb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</a:t>
            </a:r>
            <a:endParaRPr lang="en-US" sz="1400" dirty="0"/>
          </a:p>
        </p:txBody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97400"/>
            <a:ext cx="6858000" cy="228600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965200" y="4597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4" name="Text 19"/>
          <p:cNvSpPr/>
          <p:nvPr/>
        </p:nvSpPr>
        <p:spPr>
          <a:xfrm>
            <a:off x="1083733" y="45974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1.2.</a:t>
            </a:r>
            <a:endParaRPr lang="en-US" sz="1400" dirty="0"/>
          </a:p>
        </p:txBody>
      </p:sp>
      <p:sp>
        <p:nvSpPr>
          <p:cNvPr id="25" name="Text 20"/>
          <p:cNvSpPr/>
          <p:nvPr/>
        </p:nvSpPr>
        <p:spPr>
          <a:xfrm>
            <a:off x="1536700" y="4597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Use the four-way directional button (Fig. 2b) to highlight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“System...”</a:t>
            </a:r>
            <a:endParaRPr lang="en-US" sz="1400" dirty="0"/>
          </a:p>
        </p:txBody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26000"/>
            <a:ext cx="6858000" cy="228600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965200" y="4826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8" name="Text 22"/>
          <p:cNvSpPr/>
          <p:nvPr/>
        </p:nvSpPr>
        <p:spPr>
          <a:xfrm>
            <a:off x="1083733" y="48260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1.3.</a:t>
            </a:r>
            <a:endParaRPr lang="en-US" sz="1400" dirty="0"/>
          </a:p>
        </p:txBody>
      </p:sp>
      <p:sp>
        <p:nvSpPr>
          <p:cNvPr id="29" name="Text 23"/>
          <p:cNvSpPr/>
          <p:nvPr/>
        </p:nvSpPr>
        <p:spPr>
          <a:xfrm>
            <a:off x="1536700" y="4826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directional button inward to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“System...”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</a:t>
            </a:r>
            <a:endParaRPr lang="en-US" sz="1400" dirty="0"/>
          </a:p>
        </p:txBody>
      </p:sp>
      <p:sp>
        <p:nvSpPr>
          <p:cNvPr id="30" name="Shape 24"/>
          <p:cNvSpPr/>
          <p:nvPr/>
        </p:nvSpPr>
        <p:spPr>
          <a:xfrm>
            <a:off x="457200" y="50546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3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0" y="5118100"/>
            <a:ext cx="5080000" cy="254000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427567" y="76962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2b.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Four-way directional button and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“System”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option</a:t>
            </a:r>
            <a:endParaRPr lang="en-US" sz="1400" dirty="0"/>
          </a:p>
        </p:txBody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7988300"/>
            <a:ext cx="6858000" cy="228600"/>
          </a:xfrm>
          <a:prstGeom prst="rect">
            <a:avLst/>
          </a:prstGeom>
        </p:spPr>
      </p:pic>
      <p:sp>
        <p:nvSpPr>
          <p:cNvPr id="34" name="Shape 26"/>
          <p:cNvSpPr/>
          <p:nvPr/>
        </p:nvSpPr>
        <p:spPr>
          <a:xfrm>
            <a:off x="965200" y="79883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5" name="Text 27"/>
          <p:cNvSpPr/>
          <p:nvPr/>
        </p:nvSpPr>
        <p:spPr>
          <a:xfrm>
            <a:off x="1083733" y="79883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1.4.</a:t>
            </a:r>
            <a:endParaRPr lang="en-US" sz="1400" dirty="0"/>
          </a:p>
        </p:txBody>
      </p:sp>
      <p:sp>
        <p:nvSpPr>
          <p:cNvPr id="36" name="Text 28"/>
          <p:cNvSpPr/>
          <p:nvPr/>
        </p:nvSpPr>
        <p:spPr>
          <a:xfrm>
            <a:off x="1536700" y="79883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“System...”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menu,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“Record Set…”</a:t>
            </a:r>
            <a:endParaRPr lang="en-US" sz="1400" dirty="0"/>
          </a:p>
        </p:txBody>
      </p:sp>
      <p:pic>
        <p:nvPicPr>
          <p:cNvPr id="3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8216900"/>
            <a:ext cx="6858000" cy="457200"/>
          </a:xfrm>
          <a:prstGeom prst="rect">
            <a:avLst/>
          </a:prstGeom>
        </p:spPr>
      </p:pic>
      <p:sp>
        <p:nvSpPr>
          <p:cNvPr id="38" name="Shape 29"/>
          <p:cNvSpPr/>
          <p:nvPr/>
        </p:nvSpPr>
        <p:spPr>
          <a:xfrm>
            <a:off x="965200" y="8216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9" name="Text 30"/>
          <p:cNvSpPr/>
          <p:nvPr/>
        </p:nvSpPr>
        <p:spPr>
          <a:xfrm>
            <a:off x="1083733" y="82169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1.5.</a:t>
            </a:r>
            <a:endParaRPr lang="en-US" sz="1400" dirty="0"/>
          </a:p>
        </p:txBody>
      </p:sp>
      <p:sp>
        <p:nvSpPr>
          <p:cNvPr id="40" name="Text 31"/>
          <p:cNvSpPr/>
          <p:nvPr/>
        </p:nvSpPr>
        <p:spPr>
          <a:xfrm>
            <a:off x="1536700" y="82169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(Optional)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“Record Set…”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menu,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“Record Format...”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to change properties like file type, resolution, and frame rate.</a:t>
            </a:r>
            <a:endParaRPr lang="en-US" sz="1400" dirty="0"/>
          </a:p>
        </p:txBody>
      </p:sp>
      <p:sp>
        <p:nvSpPr>
          <p:cNvPr id="41" name="Shape 3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42" name="Shape 33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43" name="Shape 34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44" name="Shape 35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45" name="Shape 36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</a:t>
            </a:r>
            <a:endParaRPr lang="en-US" sz="14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685800"/>
            <a:ext cx="6858000" cy="6858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965200" y="685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8" name="Text 5"/>
          <p:cNvSpPr/>
          <p:nvPr/>
        </p:nvSpPr>
        <p:spPr>
          <a:xfrm>
            <a:off x="1083733" y="6858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1.6.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536700" y="685800"/>
            <a:ext cx="5710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(Optional)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“Record Set…”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menu, select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 Mode” to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choose among types of recording modes like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“Normal”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(recommended) and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“Pre Rec.”</a:t>
            </a:r>
            <a:endParaRPr lang="en-US" sz="14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858000" cy="45720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965200" y="1371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2" name="Text 8"/>
          <p:cNvSpPr/>
          <p:nvPr/>
        </p:nvSpPr>
        <p:spPr>
          <a:xfrm>
            <a:off x="1083733" y="13716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1.7.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1536700" y="13716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Menu/Thumb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close the current menu. The main/recording screen will re-appear.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457200" y="18288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5" name="Shape 11"/>
          <p:cNvSpPr/>
          <p:nvPr/>
        </p:nvSpPr>
        <p:spPr>
          <a:xfrm>
            <a:off x="584200" y="1828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6" name="Text 12"/>
          <p:cNvSpPr/>
          <p:nvPr/>
        </p:nvSpPr>
        <p:spPr>
          <a:xfrm>
            <a:off x="867833" y="1828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1155700" y="18288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Use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T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and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W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buttons on the right side of the camera (or on its handle) to zoom in and zoom out, respectively (Fig. 2c).</a:t>
            </a:r>
            <a:endParaRPr lang="en-US" sz="1400" dirty="0"/>
          </a:p>
        </p:txBody>
      </p:sp>
      <p:sp>
        <p:nvSpPr>
          <p:cNvPr id="18" name="Shape 14"/>
          <p:cNvSpPr/>
          <p:nvPr/>
        </p:nvSpPr>
        <p:spPr>
          <a:xfrm>
            <a:off x="457200" y="22860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2349500"/>
            <a:ext cx="5080000" cy="25400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427567" y="49276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2c.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T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and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W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buttons (on handle) control zoom direction/amount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457200" y="52197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22" name="Shape 17"/>
          <p:cNvSpPr/>
          <p:nvPr/>
        </p:nvSpPr>
        <p:spPr>
          <a:xfrm>
            <a:off x="584200" y="52197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3" name="Text 18"/>
          <p:cNvSpPr/>
          <p:nvPr/>
        </p:nvSpPr>
        <p:spPr>
          <a:xfrm>
            <a:off x="867833" y="52197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24" name="Text 19"/>
          <p:cNvSpPr/>
          <p:nvPr/>
        </p:nvSpPr>
        <p:spPr>
          <a:xfrm>
            <a:off x="1155700" y="52197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Select auto-focus by pressing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AF/MF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toggle button on the left side of the camera (between the lens and display panel, Fig. 2d).</a:t>
            </a:r>
            <a:endParaRPr lang="en-US" sz="1400" dirty="0"/>
          </a:p>
        </p:txBody>
      </p:sp>
      <p:sp>
        <p:nvSpPr>
          <p:cNvPr id="25" name="Shape 20"/>
          <p:cNvSpPr/>
          <p:nvPr/>
        </p:nvSpPr>
        <p:spPr>
          <a:xfrm>
            <a:off x="457200" y="56769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26" name="Text 21"/>
          <p:cNvSpPr/>
          <p:nvPr/>
        </p:nvSpPr>
        <p:spPr>
          <a:xfrm>
            <a:off x="1155700" y="56769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Note: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While using manual-focus, the right side of the display shows an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“MF”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indicator. Auto-focus doesn’t have an indicator.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457200" y="61341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2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6197600"/>
            <a:ext cx="5080000" cy="2540000"/>
          </a:xfrm>
          <a:prstGeom prst="rect">
            <a:avLst/>
          </a:prstGeom>
        </p:spPr>
      </p:pic>
      <p:sp>
        <p:nvSpPr>
          <p:cNvPr id="29" name="Text 23"/>
          <p:cNvSpPr/>
          <p:nvPr/>
        </p:nvSpPr>
        <p:spPr>
          <a:xfrm>
            <a:off x="427567" y="87757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2d.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AF/MF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toggle between focus modes </a:t>
            </a:r>
            <a:endParaRPr lang="en-US" sz="1400" dirty="0"/>
          </a:p>
        </p:txBody>
      </p:sp>
      <p:sp>
        <p:nvSpPr>
          <p:cNvPr id="30" name="Shape 24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31" name="Shape 25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2" name="Shape 26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33" name="Shape 27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4" name="Shape 28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6858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800100" y="6858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6858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6858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Recording video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9779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2" name="Shape 10"/>
          <p:cNvSpPr/>
          <p:nvPr/>
        </p:nvSpPr>
        <p:spPr>
          <a:xfrm>
            <a:off x="584200" y="977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3" name="Text 11"/>
          <p:cNvSpPr/>
          <p:nvPr/>
        </p:nvSpPr>
        <p:spPr>
          <a:xfrm>
            <a:off x="867833" y="9779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55700" y="9779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Select the SD card to which you want to record:</a:t>
            </a:r>
            <a:endParaRPr lang="en-US" sz="1400" dirty="0"/>
          </a:p>
        </p:txBody>
      </p:sp>
      <p:pic>
        <p:nvPicPr>
          <p:cNvPr id="1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06500"/>
            <a:ext cx="6858000" cy="45720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65200" y="1206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7" name="Text 14"/>
          <p:cNvSpPr/>
          <p:nvPr/>
        </p:nvSpPr>
        <p:spPr>
          <a:xfrm>
            <a:off x="1083733" y="12065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1.1.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536700" y="12065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Locate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Slot Sel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button in the controls area (left side of camera body with display panel open/unfolded).</a:t>
            </a:r>
            <a:endParaRPr lang="en-US" sz="1400" dirty="0"/>
          </a:p>
        </p:txBody>
      </p:sp>
      <p:pic>
        <p:nvPicPr>
          <p:cNvPr id="1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700"/>
            <a:ext cx="6858000" cy="685800"/>
          </a:xfrm>
          <a:prstGeom prst="rect">
            <a:avLst/>
          </a:prstGeom>
        </p:spPr>
      </p:pic>
      <p:sp>
        <p:nvSpPr>
          <p:cNvPr id="20" name="Shape 16"/>
          <p:cNvSpPr/>
          <p:nvPr/>
        </p:nvSpPr>
        <p:spPr>
          <a:xfrm>
            <a:off x="965200" y="16637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1" name="Text 17"/>
          <p:cNvSpPr/>
          <p:nvPr/>
        </p:nvSpPr>
        <p:spPr>
          <a:xfrm>
            <a:off x="1083733" y="16637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1.2.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1536700" y="1663700"/>
            <a:ext cx="5710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Slot Sel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toggle between inserted SD cards. The corresponding light (below the card) will indicate which one is selected (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A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or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B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).</a:t>
            </a:r>
            <a:endParaRPr lang="en-US" sz="1400" dirty="0"/>
          </a:p>
        </p:txBody>
      </p:sp>
      <p:sp>
        <p:nvSpPr>
          <p:cNvPr id="23" name="Shape 19"/>
          <p:cNvSpPr/>
          <p:nvPr/>
        </p:nvSpPr>
        <p:spPr>
          <a:xfrm>
            <a:off x="457200" y="2349500"/>
            <a:ext cx="6858000" cy="685800"/>
          </a:xfrm>
          <a:prstGeom prst="rect">
            <a:avLst/>
          </a:prstGeom>
          <a:noFill/>
          <a:ln/>
        </p:spPr>
      </p:sp>
      <p:sp>
        <p:nvSpPr>
          <p:cNvPr id="24" name="Shape 20"/>
          <p:cNvSpPr/>
          <p:nvPr/>
        </p:nvSpPr>
        <p:spPr>
          <a:xfrm>
            <a:off x="584200" y="23495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5" name="Text 21"/>
          <p:cNvSpPr/>
          <p:nvPr/>
        </p:nvSpPr>
        <p:spPr>
          <a:xfrm>
            <a:off x="867833" y="23495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26" name="Text 22"/>
          <p:cNvSpPr/>
          <p:nvPr/>
        </p:nvSpPr>
        <p:spPr>
          <a:xfrm>
            <a:off x="1155700" y="2349500"/>
            <a:ext cx="6091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Start recording by pressing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Rec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button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on either the right/back side of the camera or on top of its handle (Fig. 3a).  The display shows a red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“Rec”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(Recording) indicator in the top-centre position.</a:t>
            </a:r>
            <a:endParaRPr lang="en-US" sz="1400" dirty="0"/>
          </a:p>
        </p:txBody>
      </p:sp>
      <p:sp>
        <p:nvSpPr>
          <p:cNvPr id="27" name="Shape 23"/>
          <p:cNvSpPr/>
          <p:nvPr/>
        </p:nvSpPr>
        <p:spPr>
          <a:xfrm>
            <a:off x="457200" y="3035300"/>
            <a:ext cx="6858000" cy="685800"/>
          </a:xfrm>
          <a:prstGeom prst="rect">
            <a:avLst/>
          </a:prstGeom>
          <a:noFill/>
          <a:ln/>
        </p:spPr>
      </p:sp>
      <p:sp>
        <p:nvSpPr>
          <p:cNvPr id="28" name="Shape 24"/>
          <p:cNvSpPr/>
          <p:nvPr/>
        </p:nvSpPr>
        <p:spPr>
          <a:xfrm>
            <a:off x="584200" y="30353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9" name="Text 25"/>
          <p:cNvSpPr/>
          <p:nvPr/>
        </p:nvSpPr>
        <p:spPr>
          <a:xfrm>
            <a:off x="867833" y="30353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30" name="Text 26"/>
          <p:cNvSpPr/>
          <p:nvPr/>
        </p:nvSpPr>
        <p:spPr>
          <a:xfrm>
            <a:off x="1155700" y="3035300"/>
            <a:ext cx="6091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Stop recording by pressing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Rec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button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. The display flashes a red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“Stby”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(Standby) indicator for 2 seconds in the top-centre position. Then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“Stby”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becomes a non-flashing white indicator.</a:t>
            </a:r>
            <a:endParaRPr lang="en-US" sz="1400" dirty="0"/>
          </a:p>
        </p:txBody>
      </p:sp>
      <p:sp>
        <p:nvSpPr>
          <p:cNvPr id="31" name="Shape 27"/>
          <p:cNvSpPr/>
          <p:nvPr/>
        </p:nvSpPr>
        <p:spPr>
          <a:xfrm>
            <a:off x="457200" y="37211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3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3784600"/>
            <a:ext cx="5080000" cy="2540000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427567" y="63627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3a.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Rec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on camera’s back/right side and on handle</a:t>
            </a:r>
            <a:endParaRPr lang="en-US" sz="1400" dirty="0"/>
          </a:p>
        </p:txBody>
      </p:sp>
      <p:sp>
        <p:nvSpPr>
          <p:cNvPr id="34" name="Shape 2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35" name="Shape 30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6" name="Shape 31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37" name="Shape 32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8" name="Shape 33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6858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800100" y="6858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6858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6858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Playing/previewing videos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9779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2" name="Shape 10"/>
          <p:cNvSpPr/>
          <p:nvPr/>
        </p:nvSpPr>
        <p:spPr>
          <a:xfrm>
            <a:off x="584200" y="977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3" name="Text 11"/>
          <p:cNvSpPr/>
          <p:nvPr/>
        </p:nvSpPr>
        <p:spPr>
          <a:xfrm>
            <a:off x="867833" y="9779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155700" y="9779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and hold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Mode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(left side body, Fig. 4a) for 2 seconds to open the gallery.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457200" y="14351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1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0" y="1498600"/>
            <a:ext cx="5080000" cy="2540000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427567" y="40767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4a.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Mode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</a:t>
            </a:r>
            <a:endParaRPr lang="en-US" sz="1400" dirty="0"/>
          </a:p>
        </p:txBody>
      </p:sp>
      <p:sp>
        <p:nvSpPr>
          <p:cNvPr id="18" name="Shape 15"/>
          <p:cNvSpPr/>
          <p:nvPr/>
        </p:nvSpPr>
        <p:spPr>
          <a:xfrm>
            <a:off x="457200" y="43688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9" name="Shape 16"/>
          <p:cNvSpPr/>
          <p:nvPr/>
        </p:nvSpPr>
        <p:spPr>
          <a:xfrm>
            <a:off x="584200" y="4368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0" name="Text 17"/>
          <p:cNvSpPr/>
          <p:nvPr/>
        </p:nvSpPr>
        <p:spPr>
          <a:xfrm>
            <a:off x="867833" y="43688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2.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1155700" y="43688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Move the directional button (display panel) to highlight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a video.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457200" y="45974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23" name="Shape 20"/>
          <p:cNvSpPr/>
          <p:nvPr/>
        </p:nvSpPr>
        <p:spPr>
          <a:xfrm>
            <a:off x="584200" y="4597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4" name="Text 21"/>
          <p:cNvSpPr/>
          <p:nvPr/>
        </p:nvSpPr>
        <p:spPr>
          <a:xfrm>
            <a:off x="867833" y="45974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3.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1155700" y="45974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Press the directional button inward to play/preview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the video.</a:t>
            </a:r>
            <a:endParaRPr lang="en-US" sz="1400" dirty="0"/>
          </a:p>
        </p:txBody>
      </p:sp>
      <p:sp>
        <p:nvSpPr>
          <p:cNvPr id="26" name="Shape 23"/>
          <p:cNvSpPr/>
          <p:nvPr/>
        </p:nvSpPr>
        <p:spPr>
          <a:xfrm>
            <a:off x="457200" y="48260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27" name="Shape 24"/>
          <p:cNvSpPr/>
          <p:nvPr/>
        </p:nvSpPr>
        <p:spPr>
          <a:xfrm>
            <a:off x="584200" y="4826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8" name="Text 25"/>
          <p:cNvSpPr/>
          <p:nvPr/>
        </p:nvSpPr>
        <p:spPr>
          <a:xfrm>
            <a:off x="867833" y="48260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1155700" y="48260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(Optional) While playing/previewing a video, use the directional button for different actions:</a:t>
            </a:r>
            <a:endParaRPr lang="en-US" sz="1400" dirty="0"/>
          </a:p>
        </p:txBody>
      </p:sp>
      <p:pic>
        <p:nvPicPr>
          <p:cNvPr id="3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83200"/>
            <a:ext cx="6858000" cy="228600"/>
          </a:xfrm>
          <a:prstGeom prst="rect">
            <a:avLst/>
          </a:prstGeom>
        </p:spPr>
      </p:pic>
      <p:sp>
        <p:nvSpPr>
          <p:cNvPr id="31" name="Shape 27"/>
          <p:cNvSpPr/>
          <p:nvPr/>
        </p:nvSpPr>
        <p:spPr>
          <a:xfrm>
            <a:off x="965200" y="5283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2" name="Text 28"/>
          <p:cNvSpPr/>
          <p:nvPr/>
        </p:nvSpPr>
        <p:spPr>
          <a:xfrm>
            <a:off x="1134533" y="52832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4.i.</a:t>
            </a:r>
            <a:endParaRPr lang="en-US" sz="1400" dirty="0"/>
          </a:p>
        </p:txBody>
      </p:sp>
      <p:sp>
        <p:nvSpPr>
          <p:cNvPr id="33" name="Text 29"/>
          <p:cNvSpPr/>
          <p:nvPr/>
        </p:nvSpPr>
        <p:spPr>
          <a:xfrm>
            <a:off x="1536700" y="52832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Press it inward to pause/resume playing.</a:t>
            </a:r>
            <a:endParaRPr lang="en-US" sz="1400" dirty="0"/>
          </a:p>
        </p:txBody>
      </p:sp>
      <p:pic>
        <p:nvPicPr>
          <p:cNvPr id="3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511800"/>
            <a:ext cx="6858000" cy="228600"/>
          </a:xfrm>
          <a:prstGeom prst="rect">
            <a:avLst/>
          </a:prstGeom>
        </p:spPr>
      </p:pic>
      <p:sp>
        <p:nvSpPr>
          <p:cNvPr id="35" name="Shape 30"/>
          <p:cNvSpPr/>
          <p:nvPr/>
        </p:nvSpPr>
        <p:spPr>
          <a:xfrm>
            <a:off x="965200" y="55118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36" name="Text 31"/>
          <p:cNvSpPr/>
          <p:nvPr/>
        </p:nvSpPr>
        <p:spPr>
          <a:xfrm>
            <a:off x="1083733" y="55118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4.ii.</a:t>
            </a:r>
            <a:endParaRPr lang="en-US" sz="1400" dirty="0"/>
          </a:p>
        </p:txBody>
      </p:sp>
      <p:sp>
        <p:nvSpPr>
          <p:cNvPr id="37" name="Text 32"/>
          <p:cNvSpPr/>
          <p:nvPr/>
        </p:nvSpPr>
        <p:spPr>
          <a:xfrm>
            <a:off x="1536700" y="55118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Press it leftward to rewind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while the video is playing.</a:t>
            </a:r>
            <a:endParaRPr lang="en-US" sz="1400" dirty="0"/>
          </a:p>
        </p:txBody>
      </p:sp>
      <p:pic>
        <p:nvPicPr>
          <p:cNvPr id="3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40400"/>
            <a:ext cx="6858000" cy="228600"/>
          </a:xfrm>
          <a:prstGeom prst="rect">
            <a:avLst/>
          </a:prstGeom>
        </p:spPr>
      </p:pic>
      <p:sp>
        <p:nvSpPr>
          <p:cNvPr id="39" name="Shape 33"/>
          <p:cNvSpPr/>
          <p:nvPr/>
        </p:nvSpPr>
        <p:spPr>
          <a:xfrm>
            <a:off x="965200" y="5740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0" name="Text 34"/>
          <p:cNvSpPr/>
          <p:nvPr/>
        </p:nvSpPr>
        <p:spPr>
          <a:xfrm>
            <a:off x="1032933" y="5740400"/>
            <a:ext cx="440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4.iii.</a:t>
            </a:r>
            <a:endParaRPr lang="en-US" sz="1400" dirty="0"/>
          </a:p>
        </p:txBody>
      </p:sp>
      <p:sp>
        <p:nvSpPr>
          <p:cNvPr id="41" name="Text 35"/>
          <p:cNvSpPr/>
          <p:nvPr/>
        </p:nvSpPr>
        <p:spPr>
          <a:xfrm>
            <a:off x="1536700" y="57404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Press it rightward to fast-forward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while the video is playing.</a:t>
            </a:r>
            <a:endParaRPr lang="en-US" sz="1400" dirty="0"/>
          </a:p>
        </p:txBody>
      </p:sp>
      <p:pic>
        <p:nvPicPr>
          <p:cNvPr id="4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969000"/>
            <a:ext cx="6858000" cy="228600"/>
          </a:xfrm>
          <a:prstGeom prst="rect">
            <a:avLst/>
          </a:prstGeom>
        </p:spPr>
      </p:pic>
      <p:sp>
        <p:nvSpPr>
          <p:cNvPr id="43" name="Shape 36"/>
          <p:cNvSpPr/>
          <p:nvPr/>
        </p:nvSpPr>
        <p:spPr>
          <a:xfrm>
            <a:off x="965200" y="59690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4" name="Text 37"/>
          <p:cNvSpPr/>
          <p:nvPr/>
        </p:nvSpPr>
        <p:spPr>
          <a:xfrm>
            <a:off x="1058333" y="5969000"/>
            <a:ext cx="4148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4.iv.</a:t>
            </a:r>
            <a:endParaRPr lang="en-US" sz="1400" dirty="0"/>
          </a:p>
        </p:txBody>
      </p:sp>
      <p:sp>
        <p:nvSpPr>
          <p:cNvPr id="45" name="Text 38"/>
          <p:cNvSpPr/>
          <p:nvPr/>
        </p:nvSpPr>
        <p:spPr>
          <a:xfrm>
            <a:off x="1536700" y="5969000"/>
            <a:ext cx="5710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Press it downward to see the next video.</a:t>
            </a:r>
            <a:endParaRPr lang="en-US" sz="1400" dirty="0"/>
          </a:p>
        </p:txBody>
      </p:sp>
      <p:sp>
        <p:nvSpPr>
          <p:cNvPr id="46" name="Shape 39"/>
          <p:cNvSpPr/>
          <p:nvPr/>
        </p:nvSpPr>
        <p:spPr>
          <a:xfrm>
            <a:off x="457200" y="61976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7" name="Shape 40"/>
          <p:cNvSpPr/>
          <p:nvPr/>
        </p:nvSpPr>
        <p:spPr>
          <a:xfrm>
            <a:off x="584200" y="61976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48" name="Text 41"/>
          <p:cNvSpPr/>
          <p:nvPr/>
        </p:nvSpPr>
        <p:spPr>
          <a:xfrm>
            <a:off x="867833" y="61976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5.</a:t>
            </a:r>
            <a:endParaRPr lang="en-US" sz="1400" dirty="0"/>
          </a:p>
        </p:txBody>
      </p:sp>
      <p:sp>
        <p:nvSpPr>
          <p:cNvPr id="49" name="Text 42"/>
          <p:cNvSpPr/>
          <p:nvPr/>
        </p:nvSpPr>
        <p:spPr>
          <a:xfrm>
            <a:off x="1155700" y="61976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Cancel/Stop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(Fig. 4b) to return to the gallery.</a:t>
            </a:r>
            <a:endParaRPr lang="en-US" sz="1400" dirty="0"/>
          </a:p>
        </p:txBody>
      </p:sp>
      <p:sp>
        <p:nvSpPr>
          <p:cNvPr id="50" name="Shape 43"/>
          <p:cNvSpPr/>
          <p:nvPr/>
        </p:nvSpPr>
        <p:spPr>
          <a:xfrm>
            <a:off x="457200" y="6426200"/>
            <a:ext cx="6858000" cy="2933700"/>
          </a:xfrm>
          <a:prstGeom prst="rect">
            <a:avLst/>
          </a:prstGeom>
          <a:noFill/>
          <a:ln/>
        </p:spPr>
      </p:sp>
      <p:pic>
        <p:nvPicPr>
          <p:cNvPr id="5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0" y="6489700"/>
            <a:ext cx="5080000" cy="2540000"/>
          </a:xfrm>
          <a:prstGeom prst="rect">
            <a:avLst/>
          </a:prstGeom>
        </p:spPr>
      </p:pic>
      <p:sp>
        <p:nvSpPr>
          <p:cNvPr id="52" name="Text 44"/>
          <p:cNvSpPr/>
          <p:nvPr/>
        </p:nvSpPr>
        <p:spPr>
          <a:xfrm>
            <a:off x="427567" y="90678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4b.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Cancel/Stop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</a:t>
            </a:r>
            <a:endParaRPr lang="en-US" sz="1400" dirty="0"/>
          </a:p>
        </p:txBody>
      </p:sp>
      <p:sp>
        <p:nvSpPr>
          <p:cNvPr id="53" name="Shape 45"/>
          <p:cNvSpPr/>
          <p:nvPr/>
        </p:nvSpPr>
        <p:spPr>
          <a:xfrm>
            <a:off x="457200" y="93599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4" name="Shape 46"/>
          <p:cNvSpPr/>
          <p:nvPr/>
        </p:nvSpPr>
        <p:spPr>
          <a:xfrm>
            <a:off x="584200" y="93599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55" name="Text 47"/>
          <p:cNvSpPr/>
          <p:nvPr/>
        </p:nvSpPr>
        <p:spPr>
          <a:xfrm>
            <a:off x="867833" y="93599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6.</a:t>
            </a:r>
            <a:endParaRPr lang="en-US" sz="1400" dirty="0"/>
          </a:p>
        </p:txBody>
      </p:sp>
      <p:sp>
        <p:nvSpPr>
          <p:cNvPr id="56" name="Text 48"/>
          <p:cNvSpPr/>
          <p:nvPr/>
        </p:nvSpPr>
        <p:spPr>
          <a:xfrm>
            <a:off x="1155700" y="93599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Hold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Mode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return to the main/recording screen.</a:t>
            </a:r>
            <a:endParaRPr lang="en-US" sz="1400" dirty="0"/>
          </a:p>
        </p:txBody>
      </p:sp>
      <p:sp>
        <p:nvSpPr>
          <p:cNvPr id="57" name="Shape 49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58" name="Shape 50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59" name="Shape 51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60" name="Shape 52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61" name="Shape 53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6858000" cy="9144000"/>
          </a:xfrm>
          <a:prstGeom prst="rect">
            <a:avLst/>
          </a:prstGeom>
          <a:noFill/>
          <a:ln/>
        </p:spPr>
      </p:sp>
      <p:sp>
        <p:nvSpPr>
          <p:cNvPr id="3" name="Shape 1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4" name="Shape 2"/>
          <p:cNvSpPr/>
          <p:nvPr/>
        </p:nvSpPr>
        <p:spPr>
          <a:xfrm>
            <a:off x="457200" y="4572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5" name="Text 3"/>
          <p:cNvSpPr/>
          <p:nvPr/>
        </p:nvSpPr>
        <p:spPr>
          <a:xfrm>
            <a:off x="7200900" y="457200"/>
            <a:ext cx="1735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457200" y="685800"/>
            <a:ext cx="6858000" cy="292100"/>
          </a:xfrm>
          <a:prstGeom prst="rect">
            <a:avLst/>
          </a:prstGeom>
          <a:noFill/>
          <a:ln/>
        </p:spPr>
      </p:sp>
      <p:sp>
        <p:nvSpPr>
          <p:cNvPr id="7" name="Shape 5"/>
          <p:cNvSpPr/>
          <p:nvPr/>
        </p:nvSpPr>
        <p:spPr>
          <a:xfrm>
            <a:off x="584200" y="685800"/>
            <a:ext cx="508000" cy="292100"/>
          </a:xfrm>
          <a:prstGeom prst="rect">
            <a:avLst/>
          </a:prstGeom>
          <a:noFill/>
          <a:ln/>
        </p:spPr>
      </p:sp>
      <p:sp>
        <p:nvSpPr>
          <p:cNvPr id="8" name="Text 6"/>
          <p:cNvSpPr/>
          <p:nvPr/>
        </p:nvSpPr>
        <p:spPr>
          <a:xfrm>
            <a:off x="800100" y="685800"/>
            <a:ext cx="2921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5.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155700" y="685800"/>
            <a:ext cx="6159500" cy="292100"/>
          </a:xfrm>
          <a:prstGeom prst="rect">
            <a:avLst/>
          </a:prstGeom>
          <a:noFill/>
          <a:ln/>
        </p:spPr>
      </p:sp>
      <p:sp>
        <p:nvSpPr>
          <p:cNvPr id="10" name="Text 8"/>
          <p:cNvSpPr/>
          <p:nvPr/>
        </p:nvSpPr>
        <p:spPr>
          <a:xfrm>
            <a:off x="1155700" y="685800"/>
            <a:ext cx="62357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en-US" sz="1800" dirty="0">
                <a:solidFill>
                  <a:srgbClr val="E31837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(Optional) Managing/deleting videos using the camera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57200" y="977900"/>
            <a:ext cx="6858000" cy="228600"/>
          </a:xfrm>
          <a:prstGeom prst="rect">
            <a:avLst/>
          </a:prstGeom>
          <a:noFill/>
          <a:ln/>
        </p:spPr>
      </p:sp>
      <p:sp>
        <p:nvSpPr>
          <p:cNvPr id="12" name="Text 10"/>
          <p:cNvSpPr/>
          <p:nvPr/>
        </p:nvSpPr>
        <p:spPr>
          <a:xfrm>
            <a:off x="1155700" y="977900"/>
            <a:ext cx="60917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The gallery lets you delete videos and protect videos from deletion.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57200" y="1206500"/>
            <a:ext cx="6858000" cy="3060700"/>
          </a:xfrm>
          <a:prstGeom prst="rect">
            <a:avLst/>
          </a:prstGeom>
          <a:noFill/>
          <a:ln/>
        </p:spPr>
      </p:sp>
      <p:pic>
        <p:nvPicPr>
          <p:cNvPr id="1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0" y="1333500"/>
            <a:ext cx="5080000" cy="254000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427567" y="39116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5a.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Lolux/3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and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C.Review/4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buttons in controls area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457200" y="42672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17" name="Shape 14"/>
          <p:cNvSpPr/>
          <p:nvPr/>
        </p:nvSpPr>
        <p:spPr>
          <a:xfrm>
            <a:off x="584200" y="4267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18" name="Text 15"/>
          <p:cNvSpPr/>
          <p:nvPr/>
        </p:nvSpPr>
        <p:spPr>
          <a:xfrm>
            <a:off x="867833" y="4267200"/>
            <a:ext cx="2243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1155700" y="42672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Mark videos for preservation or deletion using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Lolux/3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and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C.Review/4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 buttons (Fig. 5a), respectively:</a:t>
            </a:r>
            <a:endParaRPr lang="en-US" sz="1400" dirty="0"/>
          </a:p>
        </p:txBody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24400"/>
            <a:ext cx="6858000" cy="685800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965200" y="47244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2" name="Text 18"/>
          <p:cNvSpPr/>
          <p:nvPr/>
        </p:nvSpPr>
        <p:spPr>
          <a:xfrm>
            <a:off x="1134533" y="4724400"/>
            <a:ext cx="3386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1.i.</a:t>
            </a:r>
            <a:endParaRPr lang="en-US" sz="1400" dirty="0"/>
          </a:p>
        </p:txBody>
      </p:sp>
      <p:sp>
        <p:nvSpPr>
          <p:cNvPr id="23" name="Text 19"/>
          <p:cNvSpPr/>
          <p:nvPr/>
        </p:nvSpPr>
        <p:spPr>
          <a:xfrm>
            <a:off x="1536700" y="4724400"/>
            <a:ext cx="5710767" cy="745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Lolux/3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add/remove an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“OK”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indicator to/from a highlighted video. Videos with an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“OK”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indicator can’t be deleted using the gallery’s deletion functions.</a:t>
            </a:r>
            <a:endParaRPr lang="en-US" sz="1400" dirty="0"/>
          </a:p>
        </p:txBody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10200"/>
            <a:ext cx="6858000" cy="457200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965200" y="5410200"/>
            <a:ext cx="508000" cy="228600"/>
          </a:xfrm>
          <a:prstGeom prst="rect">
            <a:avLst/>
          </a:prstGeom>
          <a:noFill/>
          <a:ln/>
        </p:spPr>
      </p:sp>
      <p:sp>
        <p:nvSpPr>
          <p:cNvPr id="26" name="Text 21"/>
          <p:cNvSpPr/>
          <p:nvPr/>
        </p:nvSpPr>
        <p:spPr>
          <a:xfrm>
            <a:off x="1083733" y="5410200"/>
            <a:ext cx="3894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1.ii.</a:t>
            </a:r>
            <a:endParaRPr lang="en-US" sz="1400" dirty="0"/>
          </a:p>
        </p:txBody>
      </p:sp>
      <p:sp>
        <p:nvSpPr>
          <p:cNvPr id="27" name="Text 22"/>
          <p:cNvSpPr/>
          <p:nvPr/>
        </p:nvSpPr>
        <p:spPr>
          <a:xfrm>
            <a:off x="1536700" y="5410200"/>
            <a:ext cx="5710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Press 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C.Review/4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to add/remove a checkmark to/from a highlighted video. Videos with a checkmark are considered “selected.”</a:t>
            </a:r>
            <a:endParaRPr lang="en-US" sz="1400" dirty="0"/>
          </a:p>
        </p:txBody>
      </p:sp>
      <p:sp>
        <p:nvSpPr>
          <p:cNvPr id="28" name="Shape 23"/>
          <p:cNvSpPr/>
          <p:nvPr/>
        </p:nvSpPr>
        <p:spPr>
          <a:xfrm>
            <a:off x="457200" y="5867400"/>
            <a:ext cx="6858000" cy="3060700"/>
          </a:xfrm>
          <a:prstGeom prst="rect">
            <a:avLst/>
          </a:prstGeom>
          <a:noFill/>
          <a:ln/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5994400"/>
            <a:ext cx="5080000" cy="254000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427567" y="8572500"/>
            <a:ext cx="6917267" cy="2878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Fig. 5b. </a:t>
            </a:r>
            <a:pPr algn="ctr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Gallery screen with button legend</a:t>
            </a:r>
            <a:endParaRPr lang="en-US" sz="1400" dirty="0"/>
          </a:p>
        </p:txBody>
      </p:sp>
      <p:sp>
        <p:nvSpPr>
          <p:cNvPr id="31" name="Shape 25"/>
          <p:cNvSpPr/>
          <p:nvPr/>
        </p:nvSpPr>
        <p:spPr>
          <a:xfrm>
            <a:off x="457200" y="8928100"/>
            <a:ext cx="6858000" cy="457200"/>
          </a:xfrm>
          <a:prstGeom prst="rect">
            <a:avLst/>
          </a:prstGeom>
          <a:noFill/>
          <a:ln/>
        </p:spPr>
      </p:sp>
      <p:sp>
        <p:nvSpPr>
          <p:cNvPr id="32" name="Text 26"/>
          <p:cNvSpPr/>
          <p:nvPr/>
        </p:nvSpPr>
        <p:spPr>
          <a:xfrm>
            <a:off x="1155700" y="8928100"/>
            <a:ext cx="6091767" cy="516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" pitchFamily="34" charset="0"/>
                <a:ea typeface="IBM Plex Sans Bold" pitchFamily="34" charset="-122"/>
                <a:cs typeface="IBM Plex Sans Bold" pitchFamily="34" charset="-120"/>
              </a:rPr>
              <a:t>Note: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In the gallery’s legend (Fig. 5b), “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User3”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and “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User4”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correspond with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the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Lolux/3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 and 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Bold Italic" pitchFamily="34" charset="0"/>
                <a:ea typeface="IBM Plex Sans Bold Italic" pitchFamily="34" charset="-122"/>
                <a:cs typeface="IBM Plex Sans Bold Italic" pitchFamily="34" charset="-120"/>
              </a:rPr>
              <a:t>C. Reviews/4</a:t>
            </a:r>
            <a:pPr algn="l">
              <a:spcAft>
                <a:spcPts val="150"/>
              </a:spcAft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BM Plex Sans Regular" pitchFamily="34" charset="0"/>
                <a:ea typeface="IBM Plex Sans Regular" pitchFamily="34" charset="-122"/>
                <a:cs typeface="IBM Plex Sans Regular" pitchFamily="34" charset="-120"/>
              </a:rPr>
              <a:t> button, respectively</a:t>
            </a:r>
            <a:endParaRPr lang="en-US" sz="1400" dirty="0"/>
          </a:p>
        </p:txBody>
      </p:sp>
      <p:sp>
        <p:nvSpPr>
          <p:cNvPr id="33" name="Shape 27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noFill/>
          <a:ln/>
        </p:spPr>
      </p:sp>
      <p:sp>
        <p:nvSpPr>
          <p:cNvPr id="34" name="Shape 28"/>
          <p:cNvSpPr/>
          <p:nvPr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5" name="Shape 29"/>
          <p:cNvSpPr/>
          <p:nvPr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rgbClr val="E31837">
              <a:alpha val="100000"/>
            </a:srgbClr>
          </a:solidFill>
          <a:ln/>
        </p:spPr>
      </p:sp>
      <p:sp>
        <p:nvSpPr>
          <p:cNvPr id="36" name="Shape 30"/>
          <p:cNvSpPr/>
          <p:nvPr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rgbClr val="ACE6F8">
              <a:alpha val="100000"/>
            </a:srgbClr>
          </a:solidFill>
          <a:ln/>
        </p:spPr>
      </p:sp>
      <p:sp>
        <p:nvSpPr>
          <p:cNvPr id="37" name="Shape 31"/>
          <p:cNvSpPr/>
          <p:nvPr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rgbClr val="DBD11B">
              <a:alpha val="100000"/>
            </a:srgbClr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2023-03-12T20:37:12Z</dcterms:created>
  <dcterms:modified xsi:type="dcterms:W3CDTF">2023-03-12T20:37:12Z</dcterms:modified>
</cp:coreProperties>
</file>