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</p:sldIdLst>
  <p:sldSz cx="24387175" cy="13725525"/>
  <p:notesSz cx="13725525" cy="24387175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10"/>
  </p:normalViewPr>
  <p:slideViewPr>
    <p:cSldViewPr snapToGrid="0" snapToObjects="1">
      <p:cViewPr varScale="1">
        <p:scale>
          <a:sx n="64" d="100"/>
          <a:sy n="64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0091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nc/4.0/" TargetMode="External"/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718906" y="622139"/>
            <a:ext cx="474193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pic>
        <p:nvPicPr>
          <p:cNvPr id="10" name="Image 0" descr="Video Editing (Presented by the Media Creation Lab)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1282368"/>
            <a:ext cx="21999150" cy="1103344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10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2.2. iMovie (Apple)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237851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Proprietary software for iOS &amp; macOS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Fee: N/A (free with Mac/Macbook)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11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2.3. Final Cut Pro (Apple)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343234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Proprietary software for macOS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Trial: 90 days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Fee: $400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12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2.4. DaVinci Resolve (Blackmagic)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448617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Emerging standard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Self-contained suite (tabs at bottom of UI)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Trial: Unlimited for Resolve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Fee: $425 for Resolve Studio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13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2.5. Other Software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448617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Adobe Premiere Rush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HitFilm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OpenShot Video Editor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Vegas Pro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14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990724" y="5173910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3. Standards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058466" y="7370440"/>
            <a:ext cx="22270117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Common numbers &amp; letters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15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3.1. Video Concepts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870147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Resolution: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Number of pixels in frame (image)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More pixels = more detail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Aspect ratio: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Width-to-height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16:9 common for displays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Scan: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Refresh entire frame or alternating lines in frame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Progressive (p)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or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 interlaced (i)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, respectively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Frame rate: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Number of frames per second (FPS)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Most common: 30 FPS, 60 FPS</a:t>
            </a:r>
            <a:endParaRPr lang="en-US" sz="6400" dirty="0"/>
          </a:p>
        </p:txBody>
      </p:sp>
      <p:sp>
        <p:nvSpPr>
          <p:cNvPr id="13" name="Shape 11"/>
          <p:cNvSpPr/>
          <p:nvPr/>
        </p:nvSpPr>
        <p:spPr>
          <a:xfrm>
            <a:off x="1193949" y="12455473"/>
            <a:ext cx="21999150" cy="660229"/>
          </a:xfrm>
          <a:prstGeom prst="rect">
            <a:avLst/>
          </a:prstGeom>
          <a:noFill/>
          <a:ln/>
        </p:spPr>
      </p:sp>
      <p:sp>
        <p:nvSpPr>
          <p:cNvPr id="14" name="Text 12"/>
          <p:cNvSpPr/>
          <p:nvPr/>
        </p:nvSpPr>
        <p:spPr>
          <a:xfrm>
            <a:off x="20102379" y="12455473"/>
            <a:ext cx="309072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(Adobe, n.d.)</a:t>
            </a:r>
            <a:endParaRPr lang="en-US" sz="4000" dirty="0"/>
          </a:p>
        </p:txBody>
      </p:sp>
      <p:pic>
        <p:nvPicPr>
          <p:cNvPr id="15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6" name="Text 13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16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3.2. Video Resolutions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237851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720p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(HD): 1280 x 720 pixels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1080p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(full HD): 1920 x 1080 pixels</a:t>
            </a:r>
            <a:endParaRPr lang="en-US" sz="6400" dirty="0"/>
          </a:p>
        </p:txBody>
      </p:sp>
      <p:sp>
        <p:nvSpPr>
          <p:cNvPr id="13" name="Text 11"/>
          <p:cNvSpPr/>
          <p:nvPr/>
        </p:nvSpPr>
        <p:spPr>
          <a:xfrm>
            <a:off x="1193949" y="6195995"/>
            <a:ext cx="22270117" cy="659382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2K: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2048 x 1080 pixels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QHD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(quad HD): 2560 x 1440 pixels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UHD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(ultra HD): 3840 x 2160 pixels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4K: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4096 x 2160 pixels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8K: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7680 x 4320 pixels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16K: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15360 x 8640 pixels</a:t>
            </a:r>
            <a:endParaRPr lang="en-US" sz="6400" dirty="0"/>
          </a:p>
        </p:txBody>
      </p:sp>
      <p:sp>
        <p:nvSpPr>
          <p:cNvPr id="14" name="Shape 12"/>
          <p:cNvSpPr/>
          <p:nvPr/>
        </p:nvSpPr>
        <p:spPr>
          <a:xfrm>
            <a:off x="1193949" y="12455473"/>
            <a:ext cx="21999150" cy="660229"/>
          </a:xfrm>
          <a:prstGeom prst="rect">
            <a:avLst/>
          </a:prstGeom>
          <a:noFill/>
          <a:ln/>
        </p:spPr>
      </p:sp>
      <p:sp>
        <p:nvSpPr>
          <p:cNvPr id="15" name="Text 13"/>
          <p:cNvSpPr/>
          <p:nvPr/>
        </p:nvSpPr>
        <p:spPr>
          <a:xfrm>
            <a:off x="20102379" y="12455473"/>
            <a:ext cx="309072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(Adobe, n.d.)</a:t>
            </a:r>
            <a:endParaRPr lang="en-US" sz="4000" dirty="0"/>
          </a:p>
        </p:txBody>
      </p:sp>
      <p:pic>
        <p:nvPicPr>
          <p:cNvPr id="16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7" name="Text 14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17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990724" y="5212000"/>
            <a:ext cx="22405600" cy="3580472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It’s better to </a:t>
            </a:r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Italic" pitchFamily="34" charset="0"/>
                <a:ea typeface="IBM Plex Sans Italic" pitchFamily="34" charset="-122"/>
                <a:cs typeface="IBM Plex Sans Italic" pitchFamily="34" charset="-120"/>
              </a:rPr>
              <a:t>go down</a:t>
            </a:r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in resolution </a:t>
            </a:r>
            <a:endParaRPr lang="en-US" sz="9600" dirty="0"/>
          </a:p>
          <a:p>
            <a:pPr algn="ctr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than </a:t>
            </a:r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Italic" pitchFamily="34" charset="0"/>
                <a:ea typeface="IBM Plex Sans Italic" pitchFamily="34" charset="-122"/>
                <a:cs typeface="IBM Plex Sans Italic" pitchFamily="34" charset="-120"/>
              </a:rPr>
              <a:t>up</a:t>
            </a:r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.</a:t>
            </a:r>
            <a:endParaRPr lang="en-US" sz="9600" dirty="0"/>
          </a:p>
        </p:txBody>
      </p:sp>
      <p:pic>
        <p:nvPicPr>
          <p:cNvPr id="12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3" name="Text 10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18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4913627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3.3. Video &amp; Audio Formats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Video: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MP4 recommended</a:t>
            </a:r>
            <a:endParaRPr lang="en-US" sz="6400" dirty="0"/>
          </a:p>
        </p:txBody>
      </p:sp>
      <p:sp>
        <p:nvSpPr>
          <p:cNvPr id="13" name="Text 11"/>
          <p:cNvSpPr/>
          <p:nvPr/>
        </p:nvSpPr>
        <p:spPr>
          <a:xfrm>
            <a:off x="1193949" y="5142168"/>
            <a:ext cx="22270117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Audio: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MP3 recommended</a:t>
            </a:r>
            <a:endParaRPr lang="en-US" sz="6400" dirty="0"/>
          </a:p>
        </p:txBody>
      </p:sp>
      <p:pic>
        <p:nvPicPr>
          <p:cNvPr id="14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5" name="Text 12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19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990724" y="5173910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4. Anatomy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058466" y="7370440"/>
            <a:ext cx="22270117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Common structure and organization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718906" y="622139"/>
            <a:ext cx="474193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7465666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5575997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Contents</a:t>
            </a:r>
            <a:endParaRPr lang="en-US" sz="9600" dirty="0"/>
          </a:p>
        </p:txBody>
      </p:sp>
      <p:sp>
        <p:nvSpPr>
          <p:cNvPr id="12" name="Shape 10"/>
          <p:cNvSpPr/>
          <p:nvPr/>
        </p:nvSpPr>
        <p:spPr>
          <a:xfrm>
            <a:off x="1193949" y="3478899"/>
            <a:ext cx="21999150" cy="5269135"/>
          </a:xfrm>
          <a:prstGeom prst="rect">
            <a:avLst/>
          </a:prstGeom>
          <a:noFill/>
          <a:ln/>
        </p:spPr>
      </p:sp>
      <p:sp>
        <p:nvSpPr>
          <p:cNvPr id="13" name="Shape 11"/>
          <p:cNvSpPr/>
          <p:nvPr/>
        </p:nvSpPr>
        <p:spPr>
          <a:xfrm>
            <a:off x="1193949" y="3478899"/>
            <a:ext cx="10999575" cy="5269135"/>
          </a:xfrm>
          <a:prstGeom prst="rect">
            <a:avLst/>
          </a:prstGeom>
          <a:noFill/>
          <a:ln/>
        </p:spPr>
      </p:sp>
      <p:sp>
        <p:nvSpPr>
          <p:cNvPr id="14" name="Shape 12"/>
          <p:cNvSpPr/>
          <p:nvPr/>
        </p:nvSpPr>
        <p:spPr>
          <a:xfrm>
            <a:off x="1193949" y="3478899"/>
            <a:ext cx="10999575" cy="1053827"/>
          </a:xfrm>
          <a:prstGeom prst="rect">
            <a:avLst/>
          </a:prstGeom>
          <a:noFill/>
          <a:ln/>
        </p:spPr>
      </p:sp>
      <p:sp>
        <p:nvSpPr>
          <p:cNvPr id="15" name="Shape 13"/>
          <p:cNvSpPr/>
          <p:nvPr/>
        </p:nvSpPr>
        <p:spPr>
          <a:xfrm>
            <a:off x="1193949" y="3478899"/>
            <a:ext cx="1587698" cy="1053827"/>
          </a:xfrm>
          <a:prstGeom prst="rect">
            <a:avLst/>
          </a:prstGeom>
          <a:noFill/>
          <a:ln/>
        </p:spPr>
      </p:sp>
      <p:sp>
        <p:nvSpPr>
          <p:cNvPr id="16" name="Text 14"/>
          <p:cNvSpPr/>
          <p:nvPr/>
        </p:nvSpPr>
        <p:spPr>
          <a:xfrm>
            <a:off x="1879835" y="3478899"/>
            <a:ext cx="1172780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1.</a:t>
            </a:r>
            <a:endParaRPr lang="en-US" sz="6400" dirty="0"/>
          </a:p>
        </p:txBody>
      </p:sp>
      <p:pic>
        <p:nvPicPr>
          <p:cNvPr id="17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8664" y="3478899"/>
            <a:ext cx="9284860" cy="1053827"/>
          </a:xfrm>
          <a:prstGeom prst="rect">
            <a:avLst/>
          </a:prstGeom>
        </p:spPr>
      </p:pic>
      <p:sp>
        <p:nvSpPr>
          <p:cNvPr id="18" name="Shape 15"/>
          <p:cNvSpPr/>
          <p:nvPr/>
        </p:nvSpPr>
        <p:spPr>
          <a:xfrm>
            <a:off x="2908664" y="3478899"/>
            <a:ext cx="8853006" cy="1053827"/>
          </a:xfrm>
          <a:prstGeom prst="rect">
            <a:avLst/>
          </a:prstGeom>
          <a:noFill/>
          <a:ln/>
        </p:spPr>
      </p:sp>
      <p:sp>
        <p:nvSpPr>
          <p:cNvPr id="19" name="Text 16"/>
          <p:cNvSpPr/>
          <p:nvPr/>
        </p:nvSpPr>
        <p:spPr>
          <a:xfrm>
            <a:off x="2908664" y="3478899"/>
            <a:ext cx="3840113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E31837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Hardware</a:t>
            </a:r>
            <a:endParaRPr lang="en-US" sz="6400" dirty="0"/>
          </a:p>
        </p:txBody>
      </p:sp>
      <p:sp>
        <p:nvSpPr>
          <p:cNvPr id="20" name="Shape 17"/>
          <p:cNvSpPr/>
          <p:nvPr/>
        </p:nvSpPr>
        <p:spPr>
          <a:xfrm>
            <a:off x="11888686" y="3478899"/>
            <a:ext cx="304838" cy="1053827"/>
          </a:xfrm>
          <a:prstGeom prst="rect">
            <a:avLst/>
          </a:prstGeom>
          <a:noFill/>
          <a:ln/>
        </p:spPr>
      </p:sp>
      <p:sp>
        <p:nvSpPr>
          <p:cNvPr id="21" name="Text 18"/>
          <p:cNvSpPr/>
          <p:nvPr/>
        </p:nvSpPr>
        <p:spPr>
          <a:xfrm>
            <a:off x="11888686" y="3675698"/>
            <a:ext cx="474193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</a:t>
            </a:r>
            <a:endParaRPr lang="en-US" sz="4000" dirty="0"/>
          </a:p>
        </p:txBody>
      </p:sp>
      <p:sp>
        <p:nvSpPr>
          <p:cNvPr id="22" name="Shape 19"/>
          <p:cNvSpPr/>
          <p:nvPr/>
        </p:nvSpPr>
        <p:spPr>
          <a:xfrm>
            <a:off x="1193949" y="4532726"/>
            <a:ext cx="10999575" cy="1053827"/>
          </a:xfrm>
          <a:prstGeom prst="rect">
            <a:avLst/>
          </a:prstGeom>
          <a:noFill/>
          <a:ln/>
        </p:spPr>
      </p:sp>
      <p:sp>
        <p:nvSpPr>
          <p:cNvPr id="23" name="Shape 20"/>
          <p:cNvSpPr/>
          <p:nvPr/>
        </p:nvSpPr>
        <p:spPr>
          <a:xfrm>
            <a:off x="1193949" y="4532726"/>
            <a:ext cx="1587698" cy="1053827"/>
          </a:xfrm>
          <a:prstGeom prst="rect">
            <a:avLst/>
          </a:prstGeom>
          <a:noFill/>
          <a:ln/>
        </p:spPr>
      </p:sp>
      <p:sp>
        <p:nvSpPr>
          <p:cNvPr id="24" name="Text 21"/>
          <p:cNvSpPr/>
          <p:nvPr/>
        </p:nvSpPr>
        <p:spPr>
          <a:xfrm>
            <a:off x="1879835" y="4532726"/>
            <a:ext cx="1172780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2.</a:t>
            </a:r>
            <a:endParaRPr lang="en-US" sz="6400" dirty="0"/>
          </a:p>
        </p:txBody>
      </p:sp>
      <p:pic>
        <p:nvPicPr>
          <p:cNvPr id="25" name="Image 1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8664" y="4532726"/>
            <a:ext cx="9284860" cy="1053827"/>
          </a:xfrm>
          <a:prstGeom prst="rect">
            <a:avLst/>
          </a:prstGeom>
        </p:spPr>
      </p:pic>
      <p:sp>
        <p:nvSpPr>
          <p:cNvPr id="26" name="Shape 22"/>
          <p:cNvSpPr/>
          <p:nvPr/>
        </p:nvSpPr>
        <p:spPr>
          <a:xfrm>
            <a:off x="2908664" y="4532726"/>
            <a:ext cx="8853006" cy="1053827"/>
          </a:xfrm>
          <a:prstGeom prst="rect">
            <a:avLst/>
          </a:prstGeom>
          <a:noFill/>
          <a:ln/>
        </p:spPr>
      </p:sp>
      <p:sp>
        <p:nvSpPr>
          <p:cNvPr id="27" name="Text 23"/>
          <p:cNvSpPr/>
          <p:nvPr/>
        </p:nvSpPr>
        <p:spPr>
          <a:xfrm>
            <a:off x="2908664" y="4532726"/>
            <a:ext cx="3535275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E31837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Software</a:t>
            </a:r>
            <a:endParaRPr lang="en-US" sz="6400" dirty="0"/>
          </a:p>
        </p:txBody>
      </p:sp>
      <p:sp>
        <p:nvSpPr>
          <p:cNvPr id="28" name="Shape 24"/>
          <p:cNvSpPr/>
          <p:nvPr/>
        </p:nvSpPr>
        <p:spPr>
          <a:xfrm>
            <a:off x="11888686" y="4532726"/>
            <a:ext cx="304838" cy="1053827"/>
          </a:xfrm>
          <a:prstGeom prst="rect">
            <a:avLst/>
          </a:prstGeom>
          <a:noFill/>
          <a:ln/>
        </p:spPr>
      </p:sp>
      <p:sp>
        <p:nvSpPr>
          <p:cNvPr id="29" name="Text 25"/>
          <p:cNvSpPr/>
          <p:nvPr/>
        </p:nvSpPr>
        <p:spPr>
          <a:xfrm>
            <a:off x="11888686" y="4729525"/>
            <a:ext cx="474193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8</a:t>
            </a:r>
            <a:endParaRPr lang="en-US" sz="4000" dirty="0"/>
          </a:p>
        </p:txBody>
      </p:sp>
      <p:sp>
        <p:nvSpPr>
          <p:cNvPr id="30" name="Shape 26"/>
          <p:cNvSpPr/>
          <p:nvPr/>
        </p:nvSpPr>
        <p:spPr>
          <a:xfrm>
            <a:off x="1193949" y="5586553"/>
            <a:ext cx="10999575" cy="1053827"/>
          </a:xfrm>
          <a:prstGeom prst="rect">
            <a:avLst/>
          </a:prstGeom>
          <a:noFill/>
          <a:ln/>
        </p:spPr>
      </p:sp>
      <p:sp>
        <p:nvSpPr>
          <p:cNvPr id="31" name="Shape 27"/>
          <p:cNvSpPr/>
          <p:nvPr/>
        </p:nvSpPr>
        <p:spPr>
          <a:xfrm>
            <a:off x="1193949" y="5586553"/>
            <a:ext cx="1587698" cy="1053827"/>
          </a:xfrm>
          <a:prstGeom prst="rect">
            <a:avLst/>
          </a:prstGeom>
          <a:noFill/>
          <a:ln/>
        </p:spPr>
      </p:sp>
      <p:sp>
        <p:nvSpPr>
          <p:cNvPr id="32" name="Text 28"/>
          <p:cNvSpPr/>
          <p:nvPr/>
        </p:nvSpPr>
        <p:spPr>
          <a:xfrm>
            <a:off x="1879835" y="5586553"/>
            <a:ext cx="1172780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3.</a:t>
            </a:r>
            <a:endParaRPr lang="en-US" sz="6400" dirty="0"/>
          </a:p>
        </p:txBody>
      </p:sp>
      <p:pic>
        <p:nvPicPr>
          <p:cNvPr id="33" name="Image 2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8664" y="5586553"/>
            <a:ext cx="9284860" cy="1053827"/>
          </a:xfrm>
          <a:prstGeom prst="rect">
            <a:avLst/>
          </a:prstGeom>
        </p:spPr>
      </p:pic>
      <p:sp>
        <p:nvSpPr>
          <p:cNvPr id="34" name="Shape 29"/>
          <p:cNvSpPr/>
          <p:nvPr/>
        </p:nvSpPr>
        <p:spPr>
          <a:xfrm>
            <a:off x="2908664" y="5586553"/>
            <a:ext cx="8548168" cy="1053827"/>
          </a:xfrm>
          <a:prstGeom prst="rect">
            <a:avLst/>
          </a:prstGeom>
          <a:noFill/>
          <a:ln/>
        </p:spPr>
      </p:sp>
      <p:sp>
        <p:nvSpPr>
          <p:cNvPr id="35" name="Text 30"/>
          <p:cNvSpPr/>
          <p:nvPr/>
        </p:nvSpPr>
        <p:spPr>
          <a:xfrm>
            <a:off x="2908664" y="5586553"/>
            <a:ext cx="3992532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E31837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Standards</a:t>
            </a:r>
            <a:endParaRPr lang="en-US" sz="6400" dirty="0"/>
          </a:p>
        </p:txBody>
      </p:sp>
      <p:sp>
        <p:nvSpPr>
          <p:cNvPr id="36" name="Shape 31"/>
          <p:cNvSpPr/>
          <p:nvPr/>
        </p:nvSpPr>
        <p:spPr>
          <a:xfrm>
            <a:off x="11583848" y="5586553"/>
            <a:ext cx="609676" cy="1053827"/>
          </a:xfrm>
          <a:prstGeom prst="rect">
            <a:avLst/>
          </a:prstGeom>
          <a:noFill/>
          <a:ln/>
        </p:spPr>
      </p:sp>
      <p:sp>
        <p:nvSpPr>
          <p:cNvPr id="37" name="Text 32"/>
          <p:cNvSpPr/>
          <p:nvPr/>
        </p:nvSpPr>
        <p:spPr>
          <a:xfrm>
            <a:off x="11583848" y="5783352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14</a:t>
            </a:r>
            <a:endParaRPr lang="en-US" sz="4000" dirty="0"/>
          </a:p>
        </p:txBody>
      </p:sp>
      <p:sp>
        <p:nvSpPr>
          <p:cNvPr id="38" name="Shape 33"/>
          <p:cNvSpPr/>
          <p:nvPr/>
        </p:nvSpPr>
        <p:spPr>
          <a:xfrm>
            <a:off x="1193949" y="6640380"/>
            <a:ext cx="10999575" cy="1053827"/>
          </a:xfrm>
          <a:prstGeom prst="rect">
            <a:avLst/>
          </a:prstGeom>
          <a:noFill/>
          <a:ln/>
        </p:spPr>
      </p:sp>
      <p:sp>
        <p:nvSpPr>
          <p:cNvPr id="39" name="Shape 34"/>
          <p:cNvSpPr/>
          <p:nvPr/>
        </p:nvSpPr>
        <p:spPr>
          <a:xfrm>
            <a:off x="1193949" y="6640380"/>
            <a:ext cx="1587698" cy="1053827"/>
          </a:xfrm>
          <a:prstGeom prst="rect">
            <a:avLst/>
          </a:prstGeom>
          <a:noFill/>
          <a:ln/>
        </p:spPr>
      </p:sp>
      <p:sp>
        <p:nvSpPr>
          <p:cNvPr id="40" name="Text 35"/>
          <p:cNvSpPr/>
          <p:nvPr/>
        </p:nvSpPr>
        <p:spPr>
          <a:xfrm>
            <a:off x="1879835" y="6640380"/>
            <a:ext cx="1172780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4.</a:t>
            </a:r>
            <a:endParaRPr lang="en-US" sz="6400" dirty="0"/>
          </a:p>
        </p:txBody>
      </p:sp>
      <p:pic>
        <p:nvPicPr>
          <p:cNvPr id="41" name="Image 3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8664" y="6640380"/>
            <a:ext cx="9284860" cy="1053827"/>
          </a:xfrm>
          <a:prstGeom prst="rect">
            <a:avLst/>
          </a:prstGeom>
        </p:spPr>
      </p:pic>
      <p:sp>
        <p:nvSpPr>
          <p:cNvPr id="42" name="Shape 36"/>
          <p:cNvSpPr/>
          <p:nvPr/>
        </p:nvSpPr>
        <p:spPr>
          <a:xfrm>
            <a:off x="2908664" y="6640380"/>
            <a:ext cx="8548168" cy="1053827"/>
          </a:xfrm>
          <a:prstGeom prst="rect">
            <a:avLst/>
          </a:prstGeom>
          <a:noFill/>
          <a:ln/>
        </p:spPr>
      </p:sp>
      <p:sp>
        <p:nvSpPr>
          <p:cNvPr id="43" name="Text 37"/>
          <p:cNvSpPr/>
          <p:nvPr/>
        </p:nvSpPr>
        <p:spPr>
          <a:xfrm>
            <a:off x="2908664" y="6640380"/>
            <a:ext cx="3535275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E31837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Anatomy</a:t>
            </a:r>
            <a:endParaRPr lang="en-US" sz="6400" dirty="0"/>
          </a:p>
        </p:txBody>
      </p:sp>
      <p:sp>
        <p:nvSpPr>
          <p:cNvPr id="44" name="Shape 38"/>
          <p:cNvSpPr/>
          <p:nvPr/>
        </p:nvSpPr>
        <p:spPr>
          <a:xfrm>
            <a:off x="11583848" y="6640380"/>
            <a:ext cx="609676" cy="1053827"/>
          </a:xfrm>
          <a:prstGeom prst="rect">
            <a:avLst/>
          </a:prstGeom>
          <a:noFill/>
          <a:ln/>
        </p:spPr>
      </p:sp>
      <p:sp>
        <p:nvSpPr>
          <p:cNvPr id="45" name="Text 39"/>
          <p:cNvSpPr/>
          <p:nvPr/>
        </p:nvSpPr>
        <p:spPr>
          <a:xfrm>
            <a:off x="11583848" y="683717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19</a:t>
            </a:r>
            <a:endParaRPr lang="en-US" sz="4000" dirty="0"/>
          </a:p>
        </p:txBody>
      </p:sp>
      <p:sp>
        <p:nvSpPr>
          <p:cNvPr id="46" name="Shape 40"/>
          <p:cNvSpPr/>
          <p:nvPr/>
        </p:nvSpPr>
        <p:spPr>
          <a:xfrm>
            <a:off x="1193949" y="7694207"/>
            <a:ext cx="10999575" cy="1053827"/>
          </a:xfrm>
          <a:prstGeom prst="rect">
            <a:avLst/>
          </a:prstGeom>
          <a:noFill/>
          <a:ln/>
        </p:spPr>
      </p:sp>
      <p:sp>
        <p:nvSpPr>
          <p:cNvPr id="47" name="Shape 41"/>
          <p:cNvSpPr/>
          <p:nvPr/>
        </p:nvSpPr>
        <p:spPr>
          <a:xfrm>
            <a:off x="1193949" y="7694207"/>
            <a:ext cx="1587698" cy="1053827"/>
          </a:xfrm>
          <a:prstGeom prst="rect">
            <a:avLst/>
          </a:prstGeom>
          <a:noFill/>
          <a:ln/>
        </p:spPr>
      </p:sp>
      <p:sp>
        <p:nvSpPr>
          <p:cNvPr id="48" name="Text 42"/>
          <p:cNvSpPr/>
          <p:nvPr/>
        </p:nvSpPr>
        <p:spPr>
          <a:xfrm>
            <a:off x="1879835" y="7694207"/>
            <a:ext cx="1172780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5.</a:t>
            </a:r>
            <a:endParaRPr lang="en-US" sz="6400" dirty="0"/>
          </a:p>
        </p:txBody>
      </p:sp>
      <p:pic>
        <p:nvPicPr>
          <p:cNvPr id="49" name="Image 4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8664" y="7694207"/>
            <a:ext cx="9284860" cy="1053827"/>
          </a:xfrm>
          <a:prstGeom prst="rect">
            <a:avLst/>
          </a:prstGeom>
        </p:spPr>
      </p:pic>
      <p:sp>
        <p:nvSpPr>
          <p:cNvPr id="50" name="Shape 43"/>
          <p:cNvSpPr/>
          <p:nvPr/>
        </p:nvSpPr>
        <p:spPr>
          <a:xfrm>
            <a:off x="2908664" y="7694207"/>
            <a:ext cx="8548168" cy="1053827"/>
          </a:xfrm>
          <a:prstGeom prst="rect">
            <a:avLst/>
          </a:prstGeom>
          <a:noFill/>
          <a:ln/>
        </p:spPr>
      </p:sp>
      <p:sp>
        <p:nvSpPr>
          <p:cNvPr id="51" name="Text 44"/>
          <p:cNvSpPr/>
          <p:nvPr/>
        </p:nvSpPr>
        <p:spPr>
          <a:xfrm>
            <a:off x="2908664" y="7694207"/>
            <a:ext cx="3001809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E31837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Actions</a:t>
            </a:r>
            <a:endParaRPr lang="en-US" sz="6400" dirty="0"/>
          </a:p>
        </p:txBody>
      </p:sp>
      <p:sp>
        <p:nvSpPr>
          <p:cNvPr id="52" name="Shape 45"/>
          <p:cNvSpPr/>
          <p:nvPr/>
        </p:nvSpPr>
        <p:spPr>
          <a:xfrm>
            <a:off x="11583848" y="7694207"/>
            <a:ext cx="609676" cy="1053827"/>
          </a:xfrm>
          <a:prstGeom prst="rect">
            <a:avLst/>
          </a:prstGeom>
          <a:noFill/>
          <a:ln/>
        </p:spPr>
      </p:sp>
      <p:sp>
        <p:nvSpPr>
          <p:cNvPr id="53" name="Text 46"/>
          <p:cNvSpPr/>
          <p:nvPr/>
        </p:nvSpPr>
        <p:spPr>
          <a:xfrm>
            <a:off x="11583848" y="7891006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28</a:t>
            </a:r>
            <a:endParaRPr lang="en-US" sz="4000" dirty="0"/>
          </a:p>
        </p:txBody>
      </p:sp>
      <p:sp>
        <p:nvSpPr>
          <p:cNvPr id="54" name="Shape 47"/>
          <p:cNvSpPr/>
          <p:nvPr/>
        </p:nvSpPr>
        <p:spPr>
          <a:xfrm>
            <a:off x="12193524" y="3478899"/>
            <a:ext cx="10999575" cy="5269135"/>
          </a:xfrm>
          <a:prstGeom prst="rect">
            <a:avLst/>
          </a:prstGeom>
          <a:noFill/>
          <a:ln/>
        </p:spPr>
      </p:sp>
      <p:sp>
        <p:nvSpPr>
          <p:cNvPr id="55" name="Shape 48"/>
          <p:cNvSpPr/>
          <p:nvPr/>
        </p:nvSpPr>
        <p:spPr>
          <a:xfrm>
            <a:off x="12193524" y="3478899"/>
            <a:ext cx="10999575" cy="1053827"/>
          </a:xfrm>
          <a:prstGeom prst="rect">
            <a:avLst/>
          </a:prstGeom>
          <a:noFill/>
          <a:ln/>
        </p:spPr>
      </p:sp>
      <p:sp>
        <p:nvSpPr>
          <p:cNvPr id="56" name="Shape 49"/>
          <p:cNvSpPr/>
          <p:nvPr/>
        </p:nvSpPr>
        <p:spPr>
          <a:xfrm>
            <a:off x="12193524" y="3478899"/>
            <a:ext cx="1587698" cy="1053827"/>
          </a:xfrm>
          <a:prstGeom prst="rect">
            <a:avLst/>
          </a:prstGeom>
          <a:noFill/>
          <a:ln/>
        </p:spPr>
      </p:sp>
      <p:sp>
        <p:nvSpPr>
          <p:cNvPr id="57" name="Text 50"/>
          <p:cNvSpPr/>
          <p:nvPr/>
        </p:nvSpPr>
        <p:spPr>
          <a:xfrm>
            <a:off x="12879410" y="3478899"/>
            <a:ext cx="1172780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6.</a:t>
            </a:r>
            <a:endParaRPr lang="en-US" sz="6400" dirty="0"/>
          </a:p>
        </p:txBody>
      </p:sp>
      <p:pic>
        <p:nvPicPr>
          <p:cNvPr id="58" name="Image 5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08238" y="3478899"/>
            <a:ext cx="9284860" cy="1053827"/>
          </a:xfrm>
          <a:prstGeom prst="rect">
            <a:avLst/>
          </a:prstGeom>
        </p:spPr>
      </p:pic>
      <p:sp>
        <p:nvSpPr>
          <p:cNvPr id="59" name="Shape 51"/>
          <p:cNvSpPr/>
          <p:nvPr/>
        </p:nvSpPr>
        <p:spPr>
          <a:xfrm>
            <a:off x="13908238" y="3478899"/>
            <a:ext cx="8548168" cy="1053827"/>
          </a:xfrm>
          <a:prstGeom prst="rect">
            <a:avLst/>
          </a:prstGeom>
          <a:noFill/>
          <a:ln/>
        </p:spPr>
      </p:sp>
      <p:sp>
        <p:nvSpPr>
          <p:cNvPr id="60" name="Text 52"/>
          <p:cNvSpPr/>
          <p:nvPr/>
        </p:nvSpPr>
        <p:spPr>
          <a:xfrm>
            <a:off x="13908238" y="3478899"/>
            <a:ext cx="4195758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E31837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Physiology</a:t>
            </a:r>
            <a:endParaRPr lang="en-US" sz="6400" dirty="0"/>
          </a:p>
        </p:txBody>
      </p:sp>
      <p:sp>
        <p:nvSpPr>
          <p:cNvPr id="61" name="Shape 53"/>
          <p:cNvSpPr/>
          <p:nvPr/>
        </p:nvSpPr>
        <p:spPr>
          <a:xfrm>
            <a:off x="22583423" y="3478899"/>
            <a:ext cx="609676" cy="1053827"/>
          </a:xfrm>
          <a:prstGeom prst="rect">
            <a:avLst/>
          </a:prstGeom>
          <a:noFill/>
          <a:ln/>
        </p:spPr>
      </p:sp>
      <p:sp>
        <p:nvSpPr>
          <p:cNvPr id="62" name="Text 54"/>
          <p:cNvSpPr/>
          <p:nvPr/>
        </p:nvSpPr>
        <p:spPr>
          <a:xfrm>
            <a:off x="22583423" y="3675698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32</a:t>
            </a:r>
            <a:endParaRPr lang="en-US" sz="4000" dirty="0"/>
          </a:p>
        </p:txBody>
      </p:sp>
      <p:sp>
        <p:nvSpPr>
          <p:cNvPr id="63" name="Shape 55"/>
          <p:cNvSpPr/>
          <p:nvPr/>
        </p:nvSpPr>
        <p:spPr>
          <a:xfrm>
            <a:off x="12193524" y="4532726"/>
            <a:ext cx="10999575" cy="1053827"/>
          </a:xfrm>
          <a:prstGeom prst="rect">
            <a:avLst/>
          </a:prstGeom>
          <a:noFill/>
          <a:ln/>
        </p:spPr>
      </p:sp>
      <p:sp>
        <p:nvSpPr>
          <p:cNvPr id="64" name="Shape 56"/>
          <p:cNvSpPr/>
          <p:nvPr/>
        </p:nvSpPr>
        <p:spPr>
          <a:xfrm>
            <a:off x="12193524" y="4532726"/>
            <a:ext cx="1587698" cy="1053827"/>
          </a:xfrm>
          <a:prstGeom prst="rect">
            <a:avLst/>
          </a:prstGeom>
          <a:noFill/>
          <a:ln/>
        </p:spPr>
      </p:sp>
      <p:sp>
        <p:nvSpPr>
          <p:cNvPr id="65" name="Text 57"/>
          <p:cNvSpPr/>
          <p:nvPr/>
        </p:nvSpPr>
        <p:spPr>
          <a:xfrm>
            <a:off x="12879410" y="4532726"/>
            <a:ext cx="1172780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7.</a:t>
            </a:r>
            <a:endParaRPr lang="en-US" sz="6400" dirty="0"/>
          </a:p>
        </p:txBody>
      </p:sp>
      <p:pic>
        <p:nvPicPr>
          <p:cNvPr id="66" name="Image 6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08238" y="4532726"/>
            <a:ext cx="9284860" cy="1053827"/>
          </a:xfrm>
          <a:prstGeom prst="rect">
            <a:avLst/>
          </a:prstGeom>
        </p:spPr>
      </p:pic>
      <p:sp>
        <p:nvSpPr>
          <p:cNvPr id="67" name="Shape 58"/>
          <p:cNvSpPr/>
          <p:nvPr/>
        </p:nvSpPr>
        <p:spPr>
          <a:xfrm>
            <a:off x="13908238" y="4532726"/>
            <a:ext cx="8548168" cy="1053827"/>
          </a:xfrm>
          <a:prstGeom prst="rect">
            <a:avLst/>
          </a:prstGeom>
          <a:noFill/>
          <a:ln/>
        </p:spPr>
      </p:sp>
      <p:sp>
        <p:nvSpPr>
          <p:cNvPr id="68" name="Text 59"/>
          <p:cNvSpPr/>
          <p:nvPr/>
        </p:nvSpPr>
        <p:spPr>
          <a:xfrm>
            <a:off x="13908238" y="4532726"/>
            <a:ext cx="2392132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E31837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Audio</a:t>
            </a:r>
            <a:endParaRPr lang="en-US" sz="6400" dirty="0"/>
          </a:p>
        </p:txBody>
      </p:sp>
      <p:sp>
        <p:nvSpPr>
          <p:cNvPr id="69" name="Shape 60"/>
          <p:cNvSpPr/>
          <p:nvPr/>
        </p:nvSpPr>
        <p:spPr>
          <a:xfrm>
            <a:off x="22583423" y="4532726"/>
            <a:ext cx="609676" cy="1053827"/>
          </a:xfrm>
          <a:prstGeom prst="rect">
            <a:avLst/>
          </a:prstGeom>
          <a:noFill/>
          <a:ln/>
        </p:spPr>
      </p:sp>
      <p:sp>
        <p:nvSpPr>
          <p:cNvPr id="70" name="Text 61"/>
          <p:cNvSpPr/>
          <p:nvPr/>
        </p:nvSpPr>
        <p:spPr>
          <a:xfrm>
            <a:off x="22583423" y="4729525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46</a:t>
            </a:r>
            <a:endParaRPr lang="en-US" sz="4000" dirty="0"/>
          </a:p>
        </p:txBody>
      </p:sp>
      <p:sp>
        <p:nvSpPr>
          <p:cNvPr id="71" name="Shape 62"/>
          <p:cNvSpPr/>
          <p:nvPr/>
        </p:nvSpPr>
        <p:spPr>
          <a:xfrm>
            <a:off x="12193524" y="5586553"/>
            <a:ext cx="10999575" cy="1053827"/>
          </a:xfrm>
          <a:prstGeom prst="rect">
            <a:avLst/>
          </a:prstGeom>
          <a:noFill/>
          <a:ln/>
        </p:spPr>
      </p:sp>
      <p:sp>
        <p:nvSpPr>
          <p:cNvPr id="72" name="Shape 63"/>
          <p:cNvSpPr/>
          <p:nvPr/>
        </p:nvSpPr>
        <p:spPr>
          <a:xfrm>
            <a:off x="12193524" y="5586553"/>
            <a:ext cx="1587698" cy="1053827"/>
          </a:xfrm>
          <a:prstGeom prst="rect">
            <a:avLst/>
          </a:prstGeom>
          <a:noFill/>
          <a:ln/>
        </p:spPr>
      </p:sp>
      <p:sp>
        <p:nvSpPr>
          <p:cNvPr id="73" name="Text 64"/>
          <p:cNvSpPr/>
          <p:nvPr/>
        </p:nvSpPr>
        <p:spPr>
          <a:xfrm>
            <a:off x="12879410" y="5586553"/>
            <a:ext cx="1172780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8.</a:t>
            </a:r>
            <a:endParaRPr lang="en-US" sz="6400" dirty="0"/>
          </a:p>
        </p:txBody>
      </p:sp>
      <p:pic>
        <p:nvPicPr>
          <p:cNvPr id="74" name="Image 7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08238" y="5586553"/>
            <a:ext cx="9284860" cy="1053827"/>
          </a:xfrm>
          <a:prstGeom prst="rect">
            <a:avLst/>
          </a:prstGeom>
        </p:spPr>
      </p:pic>
      <p:sp>
        <p:nvSpPr>
          <p:cNvPr id="75" name="Shape 65"/>
          <p:cNvSpPr/>
          <p:nvPr/>
        </p:nvSpPr>
        <p:spPr>
          <a:xfrm>
            <a:off x="13908238" y="5586553"/>
            <a:ext cx="8548168" cy="1053827"/>
          </a:xfrm>
          <a:prstGeom prst="rect">
            <a:avLst/>
          </a:prstGeom>
          <a:noFill/>
          <a:ln/>
        </p:spPr>
      </p:sp>
      <p:sp>
        <p:nvSpPr>
          <p:cNvPr id="76" name="Text 66"/>
          <p:cNvSpPr/>
          <p:nvPr/>
        </p:nvSpPr>
        <p:spPr>
          <a:xfrm>
            <a:off x="13908238" y="5586553"/>
            <a:ext cx="3725799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E31837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Workflow</a:t>
            </a:r>
            <a:endParaRPr lang="en-US" sz="6400" dirty="0"/>
          </a:p>
        </p:txBody>
      </p:sp>
      <p:sp>
        <p:nvSpPr>
          <p:cNvPr id="77" name="Shape 67"/>
          <p:cNvSpPr/>
          <p:nvPr/>
        </p:nvSpPr>
        <p:spPr>
          <a:xfrm>
            <a:off x="22583423" y="5586553"/>
            <a:ext cx="609676" cy="1053827"/>
          </a:xfrm>
          <a:prstGeom prst="rect">
            <a:avLst/>
          </a:prstGeom>
          <a:noFill/>
          <a:ln/>
        </p:spPr>
      </p:sp>
      <p:sp>
        <p:nvSpPr>
          <p:cNvPr id="78" name="Text 68"/>
          <p:cNvSpPr/>
          <p:nvPr/>
        </p:nvSpPr>
        <p:spPr>
          <a:xfrm>
            <a:off x="22583423" y="5783352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61</a:t>
            </a:r>
            <a:endParaRPr lang="en-US" sz="4000" dirty="0"/>
          </a:p>
        </p:txBody>
      </p:sp>
      <p:sp>
        <p:nvSpPr>
          <p:cNvPr id="79" name="Shape 69"/>
          <p:cNvSpPr/>
          <p:nvPr/>
        </p:nvSpPr>
        <p:spPr>
          <a:xfrm>
            <a:off x="12193524" y="6640380"/>
            <a:ext cx="10999575" cy="1053827"/>
          </a:xfrm>
          <a:prstGeom prst="rect">
            <a:avLst/>
          </a:prstGeom>
          <a:noFill/>
          <a:ln/>
        </p:spPr>
      </p:sp>
      <p:sp>
        <p:nvSpPr>
          <p:cNvPr id="80" name="Shape 70"/>
          <p:cNvSpPr/>
          <p:nvPr/>
        </p:nvSpPr>
        <p:spPr>
          <a:xfrm>
            <a:off x="12193524" y="6640380"/>
            <a:ext cx="1587698" cy="1053827"/>
          </a:xfrm>
          <a:prstGeom prst="rect">
            <a:avLst/>
          </a:prstGeom>
          <a:noFill/>
          <a:ln/>
        </p:spPr>
      </p:sp>
      <p:sp>
        <p:nvSpPr>
          <p:cNvPr id="81" name="Text 71"/>
          <p:cNvSpPr/>
          <p:nvPr/>
        </p:nvSpPr>
        <p:spPr>
          <a:xfrm>
            <a:off x="12879410" y="6640380"/>
            <a:ext cx="1172780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9.</a:t>
            </a:r>
            <a:endParaRPr lang="en-US" sz="6400" dirty="0"/>
          </a:p>
        </p:txBody>
      </p:sp>
      <p:pic>
        <p:nvPicPr>
          <p:cNvPr id="82" name="Image 8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08238" y="6640380"/>
            <a:ext cx="9284860" cy="1053827"/>
          </a:xfrm>
          <a:prstGeom prst="rect">
            <a:avLst/>
          </a:prstGeom>
        </p:spPr>
      </p:pic>
      <p:sp>
        <p:nvSpPr>
          <p:cNvPr id="83" name="Shape 72"/>
          <p:cNvSpPr/>
          <p:nvPr/>
        </p:nvSpPr>
        <p:spPr>
          <a:xfrm>
            <a:off x="13908238" y="6640380"/>
            <a:ext cx="8548168" cy="1053827"/>
          </a:xfrm>
          <a:prstGeom prst="rect">
            <a:avLst/>
          </a:prstGeom>
          <a:noFill/>
          <a:ln/>
        </p:spPr>
      </p:sp>
      <p:sp>
        <p:nvSpPr>
          <p:cNvPr id="84" name="Text 73"/>
          <p:cNvSpPr/>
          <p:nvPr/>
        </p:nvSpPr>
        <p:spPr>
          <a:xfrm>
            <a:off x="13908238" y="6640380"/>
            <a:ext cx="3243139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E31837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Practice</a:t>
            </a:r>
            <a:endParaRPr lang="en-US" sz="6400" dirty="0"/>
          </a:p>
        </p:txBody>
      </p:sp>
      <p:sp>
        <p:nvSpPr>
          <p:cNvPr id="85" name="Shape 74"/>
          <p:cNvSpPr/>
          <p:nvPr/>
        </p:nvSpPr>
        <p:spPr>
          <a:xfrm>
            <a:off x="22583423" y="6640380"/>
            <a:ext cx="609676" cy="1053827"/>
          </a:xfrm>
          <a:prstGeom prst="rect">
            <a:avLst/>
          </a:prstGeom>
          <a:noFill/>
          <a:ln/>
        </p:spPr>
      </p:sp>
      <p:sp>
        <p:nvSpPr>
          <p:cNvPr id="86" name="Text 75"/>
          <p:cNvSpPr/>
          <p:nvPr/>
        </p:nvSpPr>
        <p:spPr>
          <a:xfrm>
            <a:off x="22583423" y="683717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66</a:t>
            </a:r>
            <a:endParaRPr lang="en-US" sz="4000" dirty="0"/>
          </a:p>
        </p:txBody>
      </p:sp>
      <p:sp>
        <p:nvSpPr>
          <p:cNvPr id="87" name="Shape 76"/>
          <p:cNvSpPr/>
          <p:nvPr/>
        </p:nvSpPr>
        <p:spPr>
          <a:xfrm>
            <a:off x="12193524" y="7694207"/>
            <a:ext cx="10999575" cy="1053827"/>
          </a:xfrm>
          <a:prstGeom prst="rect">
            <a:avLst/>
          </a:prstGeom>
          <a:noFill/>
          <a:ln/>
        </p:spPr>
      </p:sp>
      <p:sp>
        <p:nvSpPr>
          <p:cNvPr id="88" name="Shape 77"/>
          <p:cNvSpPr/>
          <p:nvPr/>
        </p:nvSpPr>
        <p:spPr>
          <a:xfrm>
            <a:off x="12193524" y="7694207"/>
            <a:ext cx="1587698" cy="1053827"/>
          </a:xfrm>
          <a:prstGeom prst="rect">
            <a:avLst/>
          </a:prstGeom>
          <a:noFill/>
          <a:ln/>
        </p:spPr>
      </p:sp>
      <p:pic>
        <p:nvPicPr>
          <p:cNvPr id="89" name="Image 9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08238" y="7694207"/>
            <a:ext cx="9284860" cy="1053827"/>
          </a:xfrm>
          <a:prstGeom prst="rect">
            <a:avLst/>
          </a:prstGeom>
        </p:spPr>
      </p:pic>
      <p:sp>
        <p:nvSpPr>
          <p:cNvPr id="90" name="Shape 78"/>
          <p:cNvSpPr/>
          <p:nvPr/>
        </p:nvSpPr>
        <p:spPr>
          <a:xfrm>
            <a:off x="13908238" y="7694207"/>
            <a:ext cx="8548168" cy="1053827"/>
          </a:xfrm>
          <a:prstGeom prst="rect">
            <a:avLst/>
          </a:prstGeom>
          <a:noFill/>
          <a:ln/>
        </p:spPr>
      </p:sp>
      <p:sp>
        <p:nvSpPr>
          <p:cNvPr id="91" name="Text 79"/>
          <p:cNvSpPr/>
          <p:nvPr/>
        </p:nvSpPr>
        <p:spPr>
          <a:xfrm>
            <a:off x="13908238" y="7694207"/>
            <a:ext cx="4386282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E31837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References</a:t>
            </a:r>
            <a:endParaRPr lang="en-US" sz="6400" dirty="0"/>
          </a:p>
        </p:txBody>
      </p:sp>
      <p:sp>
        <p:nvSpPr>
          <p:cNvPr id="92" name="Shape 80"/>
          <p:cNvSpPr/>
          <p:nvPr/>
        </p:nvSpPr>
        <p:spPr>
          <a:xfrm>
            <a:off x="22583423" y="7694207"/>
            <a:ext cx="609676" cy="1053827"/>
          </a:xfrm>
          <a:prstGeom prst="rect">
            <a:avLst/>
          </a:prstGeom>
          <a:noFill/>
          <a:ln/>
        </p:spPr>
      </p:sp>
      <p:sp>
        <p:nvSpPr>
          <p:cNvPr id="93" name="Text 81"/>
          <p:cNvSpPr/>
          <p:nvPr/>
        </p:nvSpPr>
        <p:spPr>
          <a:xfrm>
            <a:off x="22583423" y="7891006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68</a:t>
            </a:r>
            <a:endParaRPr lang="en-US" sz="4000" dirty="0"/>
          </a:p>
        </p:txBody>
      </p:sp>
      <p:pic>
        <p:nvPicPr>
          <p:cNvPr id="94" name="Image 10" descr="preencod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95" name="Text 82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20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4.1. Main Anatomy: User Interface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7647652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Menu bar: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Most actions/commands &amp; elements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File pool: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All files available for current work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Playback viewer: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Image/video of current work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Toolbar(s):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Playback, tools/modes, browsers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Timeline: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Entire duration of work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Canvas: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Lanes (layers) for audio/video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Properties panels: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Form elements to adjust parameters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21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990724" y="5212000"/>
            <a:ext cx="22405600" cy="3580472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Many apps let you </a:t>
            </a:r>
            <a:endParaRPr lang="en-US" sz="9600" dirty="0"/>
          </a:p>
          <a:p>
            <a:pPr algn="ctr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customize their UI elements.</a:t>
            </a:r>
            <a:endParaRPr lang="en-US" sz="9600" dirty="0"/>
          </a:p>
        </p:txBody>
      </p:sp>
      <p:pic>
        <p:nvPicPr>
          <p:cNvPr id="12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3" name="Text 10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22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4.2. Special Anatomy: Timeline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553999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Playhead: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Vertical line showing current point in timeline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Scrubbing: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Clicking &amp; dragging playhead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Skimmer (if applicable):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Position of cursor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Skimming: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Moving cursor along timeline/lanes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23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4.3. Special Anatomy: Canvas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553999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Video lanes: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Higher position = higher precedence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Audio lanes: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Audio as waveforms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Markers: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User-set on individual lanes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Contextual-actions menu: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Right-click on lane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24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9573320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4.4. Information Organization: Level 1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7647652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Top-level (proprietary) data-container, saved to storage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Has links to imported media files (originals/copies)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Vocabularies: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Premiere: Project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iMovie &amp; Final Cut: Library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Resolve: Project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25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4.5. Information Organization: Level 2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7647652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Container within top-level container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Can have sibling containers (same level)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Vocabularies: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Premiere: N/A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iMovie &amp; Final Cut: Event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Resolve: Bin (optional)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26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0627147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4.6. Information Organization: Level 3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870147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Container with audio/video lanes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Can have sibling containers (same level)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Exported as files in standard formats (e.g., MP4)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Vocabularies: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Premiere: Sequence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iMovie &amp; Final Cut: Project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Resolve: Timeline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27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4.7. Information Organization: Review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448617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Level 1 / Level 2 / Level 3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Premiere: Project / [none] / Sequence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iMovie &amp; Final Cut: Library / Event / Project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Resolve: Project / Bin (optional) / Timeline</a:t>
            </a:r>
            <a:endParaRPr lang="en-US" sz="6400" dirty="0"/>
          </a:p>
        </p:txBody>
      </p:sp>
      <p:sp>
        <p:nvSpPr>
          <p:cNvPr id="13" name="Text 11"/>
          <p:cNvSpPr/>
          <p:nvPr/>
        </p:nvSpPr>
        <p:spPr>
          <a:xfrm>
            <a:off x="1193949" y="8303649"/>
            <a:ext cx="22270117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Metaphor: Academic year / course(s) / assignment(s)</a:t>
            </a:r>
            <a:endParaRPr lang="en-US" sz="6400" dirty="0"/>
          </a:p>
        </p:txBody>
      </p:sp>
      <p:pic>
        <p:nvPicPr>
          <p:cNvPr id="14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5" name="Text 12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28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990724" y="5173910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5. Actions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058466" y="7370440"/>
            <a:ext cx="22270117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Knowing how to do, knowing how to know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29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5.1. Different Methods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553999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Menu bar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e.g.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Edit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,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Trim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,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Clip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,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View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,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Window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,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Help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Contextual-actions menus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Toolbars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Keyboard shortcuts 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718906" y="622139"/>
            <a:ext cx="474193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990724" y="5173910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1. Hardware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058466" y="7370440"/>
            <a:ext cx="22270117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Software works as well as hardware allows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30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5.2. Keyboard Shortcuts: Playback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7647652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Spacebar: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Play/pause/resume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K: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Stop (freezes playhead)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J: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Play reverse; press again to increase speed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L: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Play forward; press again to increase speed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K (hold) + L: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Go to next frame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K (hold) + J: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Go to previous frame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M: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Set marker on current lane at playhead’s position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31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5.3. Information Gaps: Strategies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553999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Toolbars: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Icons convey use, tool-tips show labels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Menu bar: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Contains actions organized into categories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Contextual action-menus: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List applicable actions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Help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 menu: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Highlight actions in menu bar, if applicable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Web search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32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990724" y="5173910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6. Physiology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058466" y="7370440"/>
            <a:ext cx="22270117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Common processes for essential tasks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33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6.1. Creating Data-Containers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343234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File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-&gt;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New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-&gt;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[Level 1 container]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(If applicable)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File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-&gt;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 New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-&gt;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 [Level 2 container]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File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-&gt;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 New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-&gt;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[Level 3 container] </a:t>
            </a:r>
            <a:endParaRPr lang="en-US" sz="6400" dirty="0"/>
          </a:p>
        </p:txBody>
      </p:sp>
      <p:sp>
        <p:nvSpPr>
          <p:cNvPr id="13" name="Text 11"/>
          <p:cNvSpPr/>
          <p:nvPr/>
        </p:nvSpPr>
        <p:spPr>
          <a:xfrm>
            <a:off x="1193949" y="7249822"/>
            <a:ext cx="22270117" cy="448617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Level 1 / Level 2 / Level 3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Premiere: Project / (none) / Sequence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iMovie &amp; Final Cut: Library / Event / Project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Resolve: Project / Bin (optional) / Timeline</a:t>
            </a:r>
            <a:endParaRPr lang="en-US" sz="6400" dirty="0"/>
          </a:p>
        </p:txBody>
      </p:sp>
      <p:pic>
        <p:nvPicPr>
          <p:cNvPr id="14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5" name="Text 12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34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6.2. Importing Files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448617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File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-&gt;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Import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-&gt;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(if applicable)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Media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Select file(s) to import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(Optional) Enable file-copying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Click import/open button</a:t>
            </a:r>
            <a:endParaRPr lang="en-US" sz="6400" dirty="0"/>
          </a:p>
        </p:txBody>
      </p:sp>
      <p:sp>
        <p:nvSpPr>
          <p:cNvPr id="13" name="Text 11"/>
          <p:cNvSpPr/>
          <p:nvPr/>
        </p:nvSpPr>
        <p:spPr>
          <a:xfrm>
            <a:off x="1193949" y="8303649"/>
            <a:ext cx="22270117" cy="448617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Default: Create link to original file (must preserve)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Premiere: Option to copy to chosen location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iMovie: Copy within Library (Level 1)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Final Cut: Option to copy within Library</a:t>
            </a:r>
            <a:endParaRPr lang="en-US" sz="6400" dirty="0"/>
          </a:p>
        </p:txBody>
      </p:sp>
      <p:pic>
        <p:nvPicPr>
          <p:cNvPr id="14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5" name="Text 12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35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6.3. Adding Clips to Canvas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553999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Drag file(s) from file pool to canvas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(Optional) Drag to different lane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(Optional) Split audio and video from audio-video file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Menu bar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Contextual-action menu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36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6.4. Trimming Clips: Edge Drag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659382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Enable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selection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tool/mode (arrow icon)</a:t>
            </a:r>
            <a:endParaRPr lang="en-US" sz="6400" dirty="0"/>
          </a:p>
          <a:p>
            <a:pPr marL="2114550" lvl="3" indent="-857250">
              <a:buSzPct val="100000"/>
              <a:buFont typeface="Arial" panose="020B0604020202020204" pitchFamily="34" charset="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Premiere: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V</a:t>
            </a:r>
            <a:endParaRPr lang="en-US" sz="6400" dirty="0"/>
          </a:p>
          <a:p>
            <a:pPr marL="2114550" lvl="3" indent="-857250">
              <a:buSzPct val="100000"/>
              <a:buFont typeface="Arial" panose="020B0604020202020204" pitchFamily="34" charset="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Final Cut: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A</a:t>
            </a:r>
            <a:endParaRPr lang="en-US" sz="6400" dirty="0"/>
          </a:p>
          <a:p>
            <a:pPr marL="2114550" lvl="3" indent="-857250">
              <a:buSzPct val="100000"/>
              <a:buFont typeface="Arial" panose="020B0604020202020204" pitchFamily="34" charset="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Resolve: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A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Move cursor to edge of clip (watch for cursor change)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Click &amp; drag edge of clip inward</a:t>
            </a:r>
            <a:endParaRPr lang="en-US" sz="6400" dirty="0"/>
          </a:p>
        </p:txBody>
      </p:sp>
      <p:sp>
        <p:nvSpPr>
          <p:cNvPr id="13" name="Text 11"/>
          <p:cNvSpPr/>
          <p:nvPr/>
        </p:nvSpPr>
        <p:spPr>
          <a:xfrm>
            <a:off x="1193949" y="10411303"/>
            <a:ext cx="22270117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iMovie: Skip Step 1</a:t>
            </a:r>
            <a:endParaRPr lang="en-US" sz="6400" dirty="0"/>
          </a:p>
        </p:txBody>
      </p:sp>
      <p:pic>
        <p:nvPicPr>
          <p:cNvPr id="14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5" name="Text 12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37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6.5. Trimming Clips: Split &amp; Delete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7647652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Enable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blade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tool/mode (razorblade or scissors icon)</a:t>
            </a:r>
            <a:endParaRPr lang="en-US" sz="6400" dirty="0"/>
          </a:p>
          <a:p>
            <a:pPr marL="2114550" lvl="3" indent="-857250">
              <a:buSzPct val="100000"/>
              <a:buFont typeface="Arial" panose="020B0604020202020204" pitchFamily="34" charset="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Premiere: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C</a:t>
            </a:r>
            <a:endParaRPr lang="en-US" sz="6400" dirty="0"/>
          </a:p>
          <a:p>
            <a:pPr marL="2114550" lvl="3" indent="-857250">
              <a:buSzPct val="100000"/>
              <a:buFont typeface="Arial" panose="020B0604020202020204" pitchFamily="34" charset="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Final Cut: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B</a:t>
            </a:r>
            <a:endParaRPr lang="en-US" sz="6400" dirty="0"/>
          </a:p>
          <a:p>
            <a:pPr marL="2114550" lvl="3" indent="-857250">
              <a:buSzPct val="100000"/>
              <a:buFont typeface="Arial" panose="020B0604020202020204" pitchFamily="34" charset="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Resolve: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B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Click lane of clip at desired split-point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Enable selection tool (arrow icon or KB shortcut)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Select sub-clip and delete</a:t>
            </a:r>
            <a:endParaRPr lang="en-US" sz="6400" dirty="0"/>
          </a:p>
        </p:txBody>
      </p:sp>
      <p:sp>
        <p:nvSpPr>
          <p:cNvPr id="13" name="Text 11"/>
          <p:cNvSpPr/>
          <p:nvPr/>
        </p:nvSpPr>
        <p:spPr>
          <a:xfrm>
            <a:off x="1193949" y="11465130"/>
            <a:ext cx="22270117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iMovie: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Modify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-&gt;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Split Clip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(skips Steps 1-2)</a:t>
            </a:r>
            <a:endParaRPr lang="en-US" sz="6400" dirty="0"/>
          </a:p>
        </p:txBody>
      </p:sp>
      <p:pic>
        <p:nvPicPr>
          <p:cNvPr id="14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5" name="Text 12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38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(continued)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448617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Use keyboard shortcut to skip Steps 1-3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Premiere: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Ctrl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+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 K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or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 Cmd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+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 K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(split at playhead)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iMovie &amp; Final Cut: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Cmd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+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 B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(split at skimmer)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Resolve: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Ctrl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+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 B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or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 Cmd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+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 B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(split at playhead)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39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6.6. Adding Transitions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7647652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Open browser for effects/transitions</a:t>
            </a:r>
            <a:endParaRPr lang="en-US" sz="6400" dirty="0"/>
          </a:p>
          <a:p>
            <a:pPr marL="2114550" lvl="3" indent="-857250">
              <a:buSzPct val="100000"/>
              <a:buFont typeface="Arial" panose="020B0604020202020204" pitchFamily="34" charset="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Premiere: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Window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-&gt;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Effects</a:t>
            </a:r>
            <a:endParaRPr lang="en-US" sz="6400" dirty="0"/>
          </a:p>
          <a:p>
            <a:pPr marL="2114550" lvl="3" indent="-857250">
              <a:buSzPct val="100000"/>
              <a:buFont typeface="Arial" panose="020B0604020202020204" pitchFamily="34" charset="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iMovie: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Transitions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tab (top of UI)</a:t>
            </a:r>
            <a:endParaRPr lang="en-US" sz="6400" dirty="0"/>
          </a:p>
          <a:p>
            <a:pPr marL="2114550" lvl="3" indent="-857250">
              <a:buSzPct val="100000"/>
              <a:buFont typeface="Arial" panose="020B0604020202020204" pitchFamily="34" charset="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Final Cut: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Transitions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icon (rightmost, near timeline)</a:t>
            </a:r>
            <a:endParaRPr lang="en-US" sz="6400" dirty="0"/>
          </a:p>
          <a:p>
            <a:pPr marL="2114550" lvl="3" indent="-857250">
              <a:buSzPct val="100000"/>
              <a:buFont typeface="Arial" panose="020B0604020202020204" pitchFamily="34" charset="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Resolve: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Effects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Italic" pitchFamily="34" charset="0"/>
                <a:ea typeface="IBM Plex Sans Italic" pitchFamily="34" charset="-122"/>
                <a:cs typeface="IBM Plex Sans Italic" pitchFamily="34" charset="-120"/>
              </a:rPr>
              <a:t>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tab (top-left of UI)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(If applicable) Open relevant sub-folder within browser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Drag transition-preset onto split-point in lane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718906" y="622139"/>
            <a:ext cx="474193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7465666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14225778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1.1. Hardware Concepts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553999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CPU: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Speed of tasks (Ghz)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Cores (of CPU):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Efficiency/number of tasks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RAM (Memory):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Complexity of tasks (GB)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Storage: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Amount of saved content (GB, TB)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GPU (or video/graphics card):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Complexity of imagery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40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6.7. Adding Titles/Text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7647652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Open browser for titles/text</a:t>
            </a:r>
            <a:endParaRPr lang="en-US" sz="6400" dirty="0"/>
          </a:p>
          <a:p>
            <a:pPr marL="2114550" lvl="3" indent="-857250">
              <a:buSzPct val="100000"/>
              <a:buFont typeface="Arial" panose="020B0604020202020204" pitchFamily="34" charset="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Premiere: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Graphics and Titles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-&gt;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New Layer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-&gt;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Text</a:t>
            </a:r>
            <a:endParaRPr lang="en-US" sz="6400" dirty="0"/>
          </a:p>
          <a:p>
            <a:pPr marL="2114550" lvl="3" indent="-857250">
              <a:buSzPct val="100000"/>
              <a:buFont typeface="Arial" panose="020B0604020202020204" pitchFamily="34" charset="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iMovie: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Titles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tab (top of UI)</a:t>
            </a:r>
            <a:endParaRPr lang="en-US" sz="6400" dirty="0"/>
          </a:p>
          <a:p>
            <a:pPr marL="2114550" lvl="3" indent="-857250">
              <a:buSzPct val="100000"/>
              <a:buFont typeface="Arial" panose="020B0604020202020204" pitchFamily="34" charset="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Final Cut: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T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icon (top-left of UI)</a:t>
            </a:r>
            <a:endParaRPr lang="en-US" sz="6400" dirty="0"/>
          </a:p>
          <a:p>
            <a:pPr marL="2114550" lvl="3" indent="-857250">
              <a:buSzPct val="100000"/>
              <a:buFont typeface="Arial" panose="020B0604020202020204" pitchFamily="34" charset="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Resolve: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Effects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Italic" pitchFamily="34" charset="0"/>
                <a:ea typeface="IBM Plex Sans Italic" pitchFamily="34" charset="-122"/>
                <a:cs typeface="IBM Plex Sans Italic" pitchFamily="34" charset="-120"/>
              </a:rPr>
              <a:t>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tab (top-left of UI)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(If applicable) Open relevant sub-folder within browser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(If applicable) Drag title-preset onto topmost lane</a:t>
            </a:r>
            <a:endParaRPr lang="en-US" sz="6400" dirty="0"/>
          </a:p>
        </p:txBody>
      </p:sp>
      <p:sp>
        <p:nvSpPr>
          <p:cNvPr id="13" name="Text 11"/>
          <p:cNvSpPr/>
          <p:nvPr/>
        </p:nvSpPr>
        <p:spPr>
          <a:xfrm>
            <a:off x="1193949" y="11465130"/>
            <a:ext cx="22270117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Premiere: Skips Steps 2-3</a:t>
            </a:r>
            <a:endParaRPr lang="en-US" sz="6400" dirty="0"/>
          </a:p>
        </p:txBody>
      </p:sp>
      <p:pic>
        <p:nvPicPr>
          <p:cNvPr id="14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5" name="Text 12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41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6.8. Editing Titles/Text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858720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(Recommended) Zoom out playback-viewer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Double-click text-container (opens properties panel)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Select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sans-serif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typeface/font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Times New Roman" panose="02020603050405020304" pitchFamily="18" charset="0"/>
                <a:ea typeface="Gentium Book Basic Regular" pitchFamily="34" charset="-122"/>
                <a:cs typeface="Times New Roman" panose="02020603050405020304" pitchFamily="18" charset="0"/>
              </a:rPr>
              <a:t>Avoid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Times New Roman" panose="02020603050405020304" pitchFamily="18" charset="0"/>
                <a:ea typeface="Gentium Book Basic Bold" pitchFamily="34" charset="-122"/>
                <a:cs typeface="Times New Roman" panose="02020603050405020304" pitchFamily="18" charset="0"/>
              </a:rPr>
              <a:t>serif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Times New Roman" panose="02020603050405020304" pitchFamily="18" charset="0"/>
                <a:ea typeface="Gentium Book Basic Regular" pitchFamily="34" charset="-122"/>
                <a:cs typeface="Times New Roman" panose="02020603050405020304" pitchFamily="18" charset="0"/>
              </a:rPr>
              <a:t> typeface/font</a:t>
            </a:r>
            <a:endParaRPr lang="en-US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Select size for readability in smaller viewing area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(Recommended) Set text to light colour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(Recommended) Set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stroke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(outline) to dark colour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(Optional) Drag edges of text container as needed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42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6.9a. Exporting: Premiere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343234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Click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Export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tab (top of UI)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Adjust settings as needed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Click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Export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button (bottom-right of UI)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43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6.9b. Exporting: iMovie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553999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File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-&gt;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Share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-&gt; [option]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Adjust settings as needed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Click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Next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Choose location and filename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Click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Save</a:t>
            </a:r>
            <a:endParaRPr lang="en-US" sz="6400" dirty="0"/>
          </a:p>
        </p:txBody>
      </p:sp>
      <p:sp>
        <p:nvSpPr>
          <p:cNvPr id="13" name="Text 11"/>
          <p:cNvSpPr/>
          <p:nvPr/>
        </p:nvSpPr>
        <p:spPr>
          <a:xfrm>
            <a:off x="1193949" y="9357476"/>
            <a:ext cx="22270117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Alternative to Step 1: Click Share icon (top-right of UI)</a:t>
            </a:r>
            <a:endParaRPr lang="en-US" sz="6400" dirty="0"/>
          </a:p>
        </p:txBody>
      </p:sp>
      <p:pic>
        <p:nvPicPr>
          <p:cNvPr id="14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5" name="Text 12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44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6.9c. Exporting: Final Cut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553999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File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-&gt;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Share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-&gt; [option]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Adjust settings as needed (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Settings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tab)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Click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Next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Choose location and filename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Click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Save</a:t>
            </a:r>
            <a:endParaRPr lang="en-US" sz="6400" dirty="0"/>
          </a:p>
        </p:txBody>
      </p:sp>
      <p:sp>
        <p:nvSpPr>
          <p:cNvPr id="13" name="Text 11"/>
          <p:cNvSpPr/>
          <p:nvPr/>
        </p:nvSpPr>
        <p:spPr>
          <a:xfrm>
            <a:off x="1193949" y="9357476"/>
            <a:ext cx="22270117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Alternative to Step 1: Click Share icon (top-right of UI)</a:t>
            </a:r>
            <a:endParaRPr lang="en-US" sz="6400" dirty="0"/>
          </a:p>
        </p:txBody>
      </p:sp>
      <p:pic>
        <p:nvPicPr>
          <p:cNvPr id="14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5" name="Text 12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45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6.9d. Exporting: Resolve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870147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Click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Deliver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tab (rocket-ship icon, bottom of UI)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Adjust settings as needed (left-side panel)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Enable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Export Video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checkbox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Click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Add to Render Queue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button (bottom-left of UI)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Choose location and filename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Click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Save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Select file(s) in queue (right-side of UI)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Click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Render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button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46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990724" y="5173910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7. Audio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058466" y="7370440"/>
            <a:ext cx="22270117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‘Visual is two-thirds audio’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47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7.1. Audio Concepts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343234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Volume: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Measurement in decibels (dB)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Peak: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Max volume of audio source within some period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Gain: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Change to volume (dB)</a:t>
            </a:r>
            <a:endParaRPr lang="en-US" sz="6400" dirty="0"/>
          </a:p>
        </p:txBody>
      </p:sp>
      <p:sp>
        <p:nvSpPr>
          <p:cNvPr id="13" name="Text 11"/>
          <p:cNvSpPr/>
          <p:nvPr/>
        </p:nvSpPr>
        <p:spPr>
          <a:xfrm>
            <a:off x="1193949" y="7249822"/>
            <a:ext cx="22270117" cy="343234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Ideal-peaks vary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Primary/foreground audio: -12 dB to -6 dB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Secondary/background audio: -24 dB to -18 dB</a:t>
            </a:r>
            <a:endParaRPr lang="en-US" sz="6400" dirty="0"/>
          </a:p>
        </p:txBody>
      </p:sp>
      <p:pic>
        <p:nvPicPr>
          <p:cNvPr id="14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5" name="Text 12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48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7.2. Volume Levels/Meters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Meter: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Bars with coloured parts, includes peak-markers</a:t>
            </a:r>
            <a:endParaRPr lang="en-US" sz="6400" dirty="0"/>
          </a:p>
        </p:txBody>
      </p:sp>
      <p:sp>
        <p:nvSpPr>
          <p:cNvPr id="13" name="Text 11"/>
          <p:cNvSpPr/>
          <p:nvPr/>
        </p:nvSpPr>
        <p:spPr>
          <a:xfrm>
            <a:off x="1193949" y="5142168"/>
            <a:ext cx="22270117" cy="7647652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(Recommended) Enable meter including dB scale</a:t>
            </a:r>
            <a:endParaRPr lang="en-US" sz="6400" dirty="0"/>
          </a:p>
          <a:p>
            <a:pPr marL="2114550" lvl="3" indent="-857250">
              <a:buSzPct val="100000"/>
              <a:buFont typeface="Arial" panose="020B0604020202020204" pitchFamily="34" charset="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Premiere: Default</a:t>
            </a:r>
            <a:endParaRPr lang="en-US" sz="6400" dirty="0"/>
          </a:p>
          <a:p>
            <a:pPr marL="2114550" lvl="3" indent="-857250">
              <a:buSzPct val="100000"/>
              <a:buFont typeface="Arial" panose="020B0604020202020204" pitchFamily="34" charset="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iMovie: N/A</a:t>
            </a:r>
            <a:endParaRPr lang="en-US" sz="6400" dirty="0"/>
          </a:p>
          <a:p>
            <a:pPr marL="2114550" lvl="3" indent="-857250">
              <a:buSzPct val="100000"/>
              <a:buFont typeface="Arial" panose="020B0604020202020204" pitchFamily="34" charset="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Final Cut: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Window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-&gt;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Show in Workspace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 -&gt;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Audio Meters</a:t>
            </a:r>
            <a:endParaRPr lang="en-US" sz="6400" dirty="0"/>
          </a:p>
          <a:p>
            <a:pPr marL="2114550" lvl="3" indent="-857250">
              <a:buSzPct val="100000"/>
              <a:buFont typeface="Arial" panose="020B0604020202020204" pitchFamily="34" charset="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Resolve: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Workspace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-&gt;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Show Panel in Workspace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 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-&gt;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Meters</a:t>
            </a:r>
            <a:endParaRPr lang="en-US" sz="6400" dirty="0"/>
          </a:p>
        </p:txBody>
      </p:sp>
      <p:pic>
        <p:nvPicPr>
          <p:cNvPr id="14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5" name="Text 12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49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7.3a. Adjusting Volume: Premiere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659382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Select clip containing audio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Window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-&gt;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Essential Sound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Select audio tag (type) in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Edit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tab of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Essential Sound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Dialogue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) Adjust settings as needed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Repair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-&gt;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Reduce Noise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Clip Volume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-&gt;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 Level</a:t>
            </a:r>
            <a:endParaRPr lang="en-US" sz="6400" dirty="0"/>
          </a:p>
        </p:txBody>
      </p:sp>
      <p:sp>
        <p:nvSpPr>
          <p:cNvPr id="13" name="Text 11"/>
          <p:cNvSpPr/>
          <p:nvPr/>
        </p:nvSpPr>
        <p:spPr>
          <a:xfrm>
            <a:off x="1193949" y="10411303"/>
            <a:ext cx="22270117" cy="237851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(Alternative) Right-click audio clip &amp; select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Audio Gain...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Enter value in appropriate field &amp; click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 OK</a:t>
            </a:r>
            <a:endParaRPr lang="en-US" sz="6400" dirty="0"/>
          </a:p>
        </p:txBody>
      </p:sp>
      <p:pic>
        <p:nvPicPr>
          <p:cNvPr id="14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5" name="Text 12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718906" y="622139"/>
            <a:ext cx="474193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5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18061657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1.2a. Know Your Hardware: PC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237851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Type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“System Information”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into Windows taskbar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Open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System Information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app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50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7.3b. Adjusting Volume: iMovie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659382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Select clip containing audio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Click volume tab (speaker icon, top-right of UI)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Adjust settings as needed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(Optional) Click noise reduction/equalizer tab (bar-graphs icon)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Adjust settings as needed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51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7.3c. Adjusting Volume: Final Cut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7647652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Select clip containing audio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Open Audio Inspector (speaker icon, top-right of UI)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Adjust settings as needed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Volume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slider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Audio Enhancements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-&gt;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Voice Isolation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Audio Enhancements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-&gt;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Noise Removal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52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7.3d. Adjusting Volume: Resolve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659382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Select clip containing audio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Open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Inspector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panel (top-right of UI)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Select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Audio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tab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Adjust settings as needed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Volume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slider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Dialogue Leveler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-&gt;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Background reduction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53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990724" y="5212000"/>
            <a:ext cx="22405600" cy="3580472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To record audio, ensure permission in your computer’s (privacy) settings.</a:t>
            </a:r>
            <a:endParaRPr lang="en-US" sz="9600" dirty="0"/>
          </a:p>
        </p:txBody>
      </p:sp>
      <p:pic>
        <p:nvPicPr>
          <p:cNvPr id="12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3" name="Text 10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54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7.4a. Recording Voiceover: Premiere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553999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Set playhead at desired point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Choose lane for voiceover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Click mic icon in lane’s toolbar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Talk into computer’s selected input device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Click mic icon to stop recording</a:t>
            </a:r>
            <a:endParaRPr lang="en-US" sz="6400" dirty="0"/>
          </a:p>
        </p:txBody>
      </p:sp>
      <p:sp>
        <p:nvSpPr>
          <p:cNvPr id="13" name="Text 11"/>
          <p:cNvSpPr/>
          <p:nvPr/>
        </p:nvSpPr>
        <p:spPr>
          <a:xfrm>
            <a:off x="1193949" y="9357476"/>
            <a:ext cx="22270117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Note: Voiceover replaces any overlapped audio in lane</a:t>
            </a:r>
            <a:endParaRPr lang="en-US" sz="6400" dirty="0"/>
          </a:p>
        </p:txBody>
      </p:sp>
      <p:pic>
        <p:nvPicPr>
          <p:cNvPr id="14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5" name="Text 12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55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7.4b. Recording Voiceover: iMovie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870147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Set playhead at desired point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Select clip in canvas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Click mic icon below playback viewer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(Optional) Click Voiceover Options (sliders icon)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(Optional) Adjust options as needed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Click Record button (red circle icon)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Talk into selected input device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Click Stop Recording button (red square icon)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56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7.4c. Recording Voiceover: Final Cut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659382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Set playhead at desired point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Window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-&gt;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Record Voiceover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(Optional) Adjust settings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Click Record button (red circle icon)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Talk into selected input device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Click Stop Recording button (red square icon)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57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7.4d. Recording Voiceover: Resolve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9755306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Open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Fairlight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tab (musical-note icon, bottom of UI)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Right-click anywhere on track list (left side of UI)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Select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Add Track ...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-&gt;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Stereo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In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Mixer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panel (right-side of UI), locate lane of new track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Click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No Input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button and select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Input ...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In pop-up window, select input source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Click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Patch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and close window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Enable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R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(arm-recording) button for new track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(Recommended) Enable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M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(mute) button for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Bus1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track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58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(continued)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553999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10. Set playhead at desired point</a:t>
            </a:r>
            <a:endParaRPr lang="en-US" sz="6400" dirty="0"/>
          </a:p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11. Click Record button (circle icon) in toolbar</a:t>
            </a:r>
            <a:endParaRPr lang="en-US" sz="6400" dirty="0"/>
          </a:p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12. Talk into selected input source</a:t>
            </a:r>
            <a:endParaRPr lang="en-US" sz="6400" dirty="0"/>
          </a:p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13. Click Stop button (square icon)</a:t>
            </a:r>
            <a:endParaRPr lang="en-US" sz="6400" dirty="0"/>
          </a:p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14. Disable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M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button for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Bus1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track (prevents live-listening)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59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7.5. Music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659382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Use royalty-free or copyright-clear music</a:t>
            </a:r>
            <a:endParaRPr lang="en-US" sz="6400" dirty="0"/>
          </a:p>
          <a:p>
            <a:pPr marL="2114550" lvl="3" indent="-857250">
              <a:buSzPct val="100000"/>
              <a:buFont typeface="Arial" panose="020B0604020202020204" pitchFamily="34" charset="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Recordings of original performances</a:t>
            </a:r>
            <a:endParaRPr lang="en-US" sz="6400" dirty="0"/>
          </a:p>
          <a:p>
            <a:pPr marL="2114550" lvl="3" indent="-857250">
              <a:buSzPct val="100000"/>
              <a:buFont typeface="Arial" panose="020B0604020202020204" pitchFamily="34" charset="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Free/paid content services</a:t>
            </a:r>
            <a:endParaRPr lang="en-US" sz="6400" dirty="0"/>
          </a:p>
          <a:p>
            <a:pPr marL="2114550" lvl="3" indent="-857250">
              <a:buSzPct val="100000"/>
              <a:buFont typeface="Arial" panose="020B0604020202020204" pitchFamily="34" charset="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Permission from rights holders 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Recordings of songs (not songs themselves) copyrighted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‘Public domain’ can be misleading concept</a:t>
            </a:r>
            <a:endParaRPr lang="en-US" sz="6400" dirty="0"/>
          </a:p>
        </p:txBody>
      </p:sp>
      <p:sp>
        <p:nvSpPr>
          <p:cNvPr id="13" name="Shape 11"/>
          <p:cNvSpPr/>
          <p:nvPr/>
        </p:nvSpPr>
        <p:spPr>
          <a:xfrm>
            <a:off x="1193949" y="12455473"/>
            <a:ext cx="21999150" cy="660229"/>
          </a:xfrm>
          <a:prstGeom prst="rect">
            <a:avLst/>
          </a:prstGeom>
          <a:noFill/>
          <a:ln/>
        </p:spPr>
      </p:sp>
      <p:sp>
        <p:nvSpPr>
          <p:cNvPr id="14" name="Text 12"/>
          <p:cNvSpPr/>
          <p:nvPr/>
        </p:nvSpPr>
        <p:spPr>
          <a:xfrm>
            <a:off x="14970938" y="12455473"/>
            <a:ext cx="822216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(Glendon Digital Media Lab, 2018d)</a:t>
            </a:r>
            <a:endParaRPr lang="en-US" sz="4000" dirty="0"/>
          </a:p>
        </p:txBody>
      </p:sp>
      <p:pic>
        <p:nvPicPr>
          <p:cNvPr id="15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6" name="Text 13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718906" y="622139"/>
            <a:ext cx="474193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6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18811051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1.2b. Know Your Hardware: Mac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237851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Click Apple icon in menu bar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Click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About This Mac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  <p:pic>
        <p:nvPicPr>
          <p:cNvPr id="15" name="Image 1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6" name="Text 12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60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7.6. Captions/subtitles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659382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Avoid embedding captions within videos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Unfixable errors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Lack of viewer customization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Services generate editable captions/subtitles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Microsoft Word for web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YouTube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61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990724" y="5173910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8. Workflow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058466" y="7370440"/>
            <a:ext cx="22270117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Spend time to save time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62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8.1. Working With Multiple Lanes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553999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Toggle lanes/clips using lane toolbars or KB shortcuts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Premiere: Eye icon (video);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M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ute,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S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olo buttons (audio)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iMovie: N/A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Final Cut: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S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elect clip and press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V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Resolve: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S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olo,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M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ute buttons (audio)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63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8.2. Customizing Workspace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553999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Use default/preset or custom layout; save if possible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Premiere: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Window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-&gt;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Workspaces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-&gt; [option]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iMovie: [can’t save custom layouts]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Final Cut: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Window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-&gt;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Workspaces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-&gt; [option]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Resolve: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Workspace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-&gt;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Layout Presets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-&gt; [option]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64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8.3. Preparation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659382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Organize files (descriptive names, folders for type/use)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Watch/listen to all clips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Start with end (length, mood, audience)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Develop story question for video to answer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Q: ‘What can you do at the MCL?’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A: ‘You can do a lot at the MCL’ [show/tell]</a:t>
            </a:r>
            <a:endParaRPr lang="en-US" sz="6400" dirty="0"/>
          </a:p>
        </p:txBody>
      </p:sp>
      <p:sp>
        <p:nvSpPr>
          <p:cNvPr id="13" name="Shape 11"/>
          <p:cNvSpPr/>
          <p:nvPr/>
        </p:nvSpPr>
        <p:spPr>
          <a:xfrm>
            <a:off x="1193949" y="12455473"/>
            <a:ext cx="21999150" cy="660229"/>
          </a:xfrm>
          <a:prstGeom prst="rect">
            <a:avLst/>
          </a:prstGeom>
          <a:noFill/>
          <a:ln/>
        </p:spPr>
      </p:sp>
      <p:sp>
        <p:nvSpPr>
          <p:cNvPr id="14" name="Text 12"/>
          <p:cNvSpPr/>
          <p:nvPr/>
        </p:nvSpPr>
        <p:spPr>
          <a:xfrm>
            <a:off x="5736884" y="12455473"/>
            <a:ext cx="17456215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(Glendon Digital Media Lab, 2018a, 2018b, 2018c; YouTube Creators, 2018)</a:t>
            </a:r>
            <a:endParaRPr lang="en-US" sz="4000" dirty="0"/>
          </a:p>
        </p:txBody>
      </p:sp>
      <p:pic>
        <p:nvPicPr>
          <p:cNvPr id="15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6" name="Text 13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65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8.4. Process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7647652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Put all main clips into lane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Add audio clip(s)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Add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B-roll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clips; change shots every 3-5 sec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Longer periods (~15-20 sec) for longer videos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Watch footage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Trim/replace as needed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Watch footage again</a:t>
            </a:r>
            <a:endParaRPr lang="en-US" sz="6400" dirty="0"/>
          </a:p>
        </p:txBody>
      </p:sp>
      <p:sp>
        <p:nvSpPr>
          <p:cNvPr id="13" name="Shape 11"/>
          <p:cNvSpPr/>
          <p:nvPr/>
        </p:nvSpPr>
        <p:spPr>
          <a:xfrm>
            <a:off x="1193949" y="12455473"/>
            <a:ext cx="21999150" cy="660229"/>
          </a:xfrm>
          <a:prstGeom prst="rect">
            <a:avLst/>
          </a:prstGeom>
          <a:noFill/>
          <a:ln/>
        </p:spPr>
      </p:sp>
      <p:sp>
        <p:nvSpPr>
          <p:cNvPr id="14" name="Text 12"/>
          <p:cNvSpPr/>
          <p:nvPr/>
        </p:nvSpPr>
        <p:spPr>
          <a:xfrm>
            <a:off x="17168312" y="12455473"/>
            <a:ext cx="6024786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(YouTube Creators, 2018)</a:t>
            </a:r>
            <a:endParaRPr lang="en-US" sz="4000" dirty="0"/>
          </a:p>
        </p:txBody>
      </p:sp>
      <p:pic>
        <p:nvPicPr>
          <p:cNvPr id="15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6" name="Text 13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66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990724" y="5173910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9. Practice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058466" y="7370440"/>
            <a:ext cx="22270117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Have fun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67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Practice Video</a:t>
            </a:r>
            <a:endParaRPr lang="en-US" sz="9600" dirty="0"/>
          </a:p>
        </p:txBody>
      </p:sp>
      <p:sp>
        <p:nvSpPr>
          <p:cNvPr id="12" name="Shape 10"/>
          <p:cNvSpPr/>
          <p:nvPr/>
        </p:nvSpPr>
        <p:spPr>
          <a:xfrm>
            <a:off x="1193949" y="3478899"/>
            <a:ext cx="21999150" cy="8938484"/>
          </a:xfrm>
          <a:prstGeom prst="rect">
            <a:avLst/>
          </a:prstGeom>
          <a:noFill/>
          <a:ln/>
        </p:spPr>
      </p:sp>
      <p:sp>
        <p:nvSpPr>
          <p:cNvPr id="13" name="Shape 11"/>
          <p:cNvSpPr/>
          <p:nvPr/>
        </p:nvSpPr>
        <p:spPr>
          <a:xfrm>
            <a:off x="1320965" y="3605866"/>
            <a:ext cx="10809051" cy="8684550"/>
          </a:xfrm>
          <a:prstGeom prst="rect">
            <a:avLst/>
          </a:prstGeom>
          <a:noFill/>
          <a:ln/>
        </p:spPr>
      </p:sp>
      <p:sp>
        <p:nvSpPr>
          <p:cNvPr id="14" name="Text 12"/>
          <p:cNvSpPr/>
          <p:nvPr/>
        </p:nvSpPr>
        <p:spPr>
          <a:xfrm>
            <a:off x="1447981" y="3732833"/>
            <a:ext cx="8844539" cy="870147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Trailer/clip for MCL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Trimmed clip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Transition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B-roll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Title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Music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Voiceover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Adjusted volume</a:t>
            </a:r>
            <a:endParaRPr lang="en-US" sz="6400" dirty="0"/>
          </a:p>
        </p:txBody>
      </p:sp>
      <p:sp>
        <p:nvSpPr>
          <p:cNvPr id="15" name="Shape 13"/>
          <p:cNvSpPr/>
          <p:nvPr/>
        </p:nvSpPr>
        <p:spPr>
          <a:xfrm>
            <a:off x="12257032" y="3605866"/>
            <a:ext cx="10809051" cy="1307761"/>
          </a:xfrm>
          <a:prstGeom prst="rect">
            <a:avLst/>
          </a:prstGeom>
          <a:noFill/>
          <a:ln/>
        </p:spPr>
      </p:sp>
      <p:sp>
        <p:nvSpPr>
          <p:cNvPr id="16" name="Text 14"/>
          <p:cNvSpPr/>
          <p:nvPr/>
        </p:nvSpPr>
        <p:spPr>
          <a:xfrm>
            <a:off x="12384048" y="3732833"/>
            <a:ext cx="10089294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Video with your footage</a:t>
            </a:r>
            <a:endParaRPr lang="en-US" sz="6400" dirty="0"/>
          </a:p>
        </p:txBody>
      </p:sp>
      <p:pic>
        <p:nvPicPr>
          <p:cNvPr id="17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8" name="Text 15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68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990724" y="6005544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References</a:t>
            </a:r>
            <a:endParaRPr lang="en-US" sz="9600" dirty="0"/>
          </a:p>
        </p:txBody>
      </p:sp>
      <p:pic>
        <p:nvPicPr>
          <p:cNvPr id="12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3" name="Text 10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69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223892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22168504" cy="11393182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Adobe. (n.d.).</a:t>
            </a:r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</a:t>
            </a:r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Italic" pitchFamily="34" charset="0"/>
                <a:ea typeface="IBM Plex Sans Italic" pitchFamily="34" charset="-122"/>
                <a:cs typeface="IBM Plex Sans Italic" pitchFamily="34" charset="-120"/>
              </a:rPr>
              <a:t>A beginner’s guide to video resolution</a:t>
            </a:r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. Adobe. https://www.adobe.com/ca/creativecloud/video/discover/video-resolution.html</a:t>
            </a:r>
            <a:endParaRPr lang="en-US" sz="4000" dirty="0"/>
          </a:p>
          <a:p>
            <a:pPr algn="l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</a:t>
            </a:r>
            <a:endParaRPr lang="en-US" sz="4000" dirty="0"/>
          </a:p>
          <a:p>
            <a:pPr algn="l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Glendon Digital Media Lab. (2018a, October 24).</a:t>
            </a:r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</a:t>
            </a:r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Italic" pitchFamily="34" charset="0"/>
                <a:ea typeface="IBM Plex Sans Italic" pitchFamily="34" charset="-122"/>
                <a:cs typeface="IBM Plex Sans Italic" pitchFamily="34" charset="-120"/>
              </a:rPr>
              <a:t>Glendon Digital Storytelling Workshop 01: Plan your project with the end-use in mind</a:t>
            </a:r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[Video]. YouTube. https://youtu.be/vG0Lxi58HTE</a:t>
            </a:r>
            <a:endParaRPr lang="en-US" sz="4000" dirty="0"/>
          </a:p>
          <a:p>
            <a:pPr algn="l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</a:t>
            </a:r>
            <a:endParaRPr lang="en-US" sz="4000" dirty="0"/>
          </a:p>
          <a:p>
            <a:pPr algn="l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Glendon Digital Media Lab. (2018b, October 24).</a:t>
            </a:r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</a:t>
            </a:r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Italic" pitchFamily="34" charset="0"/>
                <a:ea typeface="IBM Plex Sans Italic" pitchFamily="34" charset="-122"/>
                <a:cs typeface="IBM Plex Sans Italic" pitchFamily="34" charset="-120"/>
              </a:rPr>
              <a:t>Glendon Digital Storytelling Workshop 02: From Topic to Story</a:t>
            </a:r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[Video]. YouTube. https://youtu.be/YqzxXRysAsc</a:t>
            </a:r>
            <a:endParaRPr lang="en-US" sz="4000" dirty="0"/>
          </a:p>
          <a:p>
            <a:pPr algn="l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</a:t>
            </a:r>
            <a:endParaRPr lang="en-US" sz="4000" dirty="0"/>
          </a:p>
          <a:p>
            <a:pPr algn="l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Glendon Digital Media Lab. (2018c, October 25).</a:t>
            </a:r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</a:t>
            </a:r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Italic" pitchFamily="34" charset="0"/>
                <a:ea typeface="IBM Plex Sans Italic" pitchFamily="34" charset="-122"/>
                <a:cs typeface="IBM Plex Sans Italic" pitchFamily="34" charset="-120"/>
              </a:rPr>
              <a:t>Glendon Digital Storytelling Workshop 09: Video editing</a:t>
            </a:r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[Video]. YouTube. https://youtu.be/d0BIelNKRw0</a:t>
            </a:r>
            <a:endParaRPr lang="en-US" sz="4000" dirty="0"/>
          </a:p>
          <a:p>
            <a:pPr algn="l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</a:t>
            </a:r>
            <a:endParaRPr lang="en-US" sz="4000" dirty="0"/>
          </a:p>
          <a:p>
            <a:pPr algn="l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Glendon Digital Media Lab. (2018d, October 25).</a:t>
            </a:r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</a:t>
            </a:r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Italic" pitchFamily="34" charset="0"/>
                <a:ea typeface="IBM Plex Sans Italic" pitchFamily="34" charset="-122"/>
                <a:cs typeface="IBM Plex Sans Italic" pitchFamily="34" charset="-120"/>
              </a:rPr>
              <a:t>Glendon Digital Storytelling Workshop 10: Sound Design &amp; Mixing</a:t>
            </a:r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[Video]. https://youtu.be/IRX1Q-hv-Qc</a:t>
            </a:r>
            <a:endParaRPr lang="en-US" sz="4000" dirty="0"/>
          </a:p>
          <a:p>
            <a:pPr algn="l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</a:t>
            </a:r>
            <a:endParaRPr lang="en-US" sz="4000" dirty="0"/>
          </a:p>
          <a:p>
            <a:pPr algn="l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YouTube Creators. (2018, September 11).</a:t>
            </a:r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</a:t>
            </a:r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Italic" pitchFamily="34" charset="0"/>
                <a:ea typeface="IBM Plex Sans Italic" pitchFamily="34" charset="-122"/>
                <a:cs typeface="IBM Plex Sans Italic" pitchFamily="34" charset="-120"/>
              </a:rPr>
              <a:t>Total Beginner’s Guide to Video Editing</a:t>
            </a:r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[Video]. https://youtu.be/oC3gXr1s_aU</a:t>
            </a:r>
            <a:endParaRPr lang="en-US" sz="4000" dirty="0"/>
          </a:p>
        </p:txBody>
      </p:sp>
      <p:pic>
        <p:nvPicPr>
          <p:cNvPr id="12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3" name="Text 10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718906" y="622139"/>
            <a:ext cx="474193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7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990724" y="4418455"/>
            <a:ext cx="22405600" cy="516756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Compare your hardware specs with </a:t>
            </a:r>
            <a:endParaRPr lang="en-US" sz="9600" dirty="0"/>
          </a:p>
          <a:p>
            <a:pPr algn="ctr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the minimum &amp; recommended requirements.</a:t>
            </a:r>
            <a:endParaRPr lang="en-US" sz="9600" dirty="0"/>
          </a:p>
        </p:txBody>
      </p:sp>
      <p:pic>
        <p:nvPicPr>
          <p:cNvPr id="12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3" name="Text 10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70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058466" y="4481939"/>
            <a:ext cx="22270117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Content by Tim Huynh</a:t>
            </a:r>
            <a:endParaRPr lang="en-US" sz="6400" dirty="0"/>
          </a:p>
        </p:txBody>
      </p:sp>
      <p:sp>
        <p:nvSpPr>
          <p:cNvPr id="12" name="Text 10"/>
          <p:cNvSpPr/>
          <p:nvPr/>
        </p:nvSpPr>
        <p:spPr>
          <a:xfrm>
            <a:off x="1092337" y="6145208"/>
            <a:ext cx="22202375" cy="990343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/>
            <a:r>
              <a:rPr lang="en-US" sz="48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Ver 3.0 (2023-02-25)</a:t>
            </a:r>
            <a:endParaRPr lang="en-US" sz="4800" dirty="0"/>
          </a:p>
        </p:txBody>
      </p:sp>
      <p:sp>
        <p:nvSpPr>
          <p:cNvPr id="13" name="Text 11"/>
          <p:cNvSpPr/>
          <p:nvPr/>
        </p:nvSpPr>
        <p:spPr>
          <a:xfrm>
            <a:off x="1092337" y="7541846"/>
            <a:ext cx="22202375" cy="177753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/>
            <a:r>
              <a:rPr lang="en-US" sz="48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This work is licensed under a</a:t>
            </a:r>
            <a:endParaRPr lang="en-US" sz="4800" dirty="0"/>
          </a:p>
          <a:p>
            <a:pPr algn="ctr"/>
            <a:r>
              <a:rPr lang="en-US" sz="48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</a:t>
            </a:r>
            <a:r>
              <a:rPr lang="en-US" sz="4800" u="sng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  <a:hlinkClick r:id="rId3" tooltip="Open https://creativecommons.org/licenses/by-nc/4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Creative Commons Attribution-NonCommercial 4.0 International License</a:t>
            </a:r>
            <a:r>
              <a:rPr lang="en-US" sz="48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.</a:t>
            </a:r>
            <a:endParaRPr lang="en-US" sz="4800" dirty="0"/>
          </a:p>
        </p:txBody>
      </p:sp>
      <p:pic>
        <p:nvPicPr>
          <p:cNvPr id="14" name="Image 0" descr="preencod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5" name="Text 12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718906" y="622139"/>
            <a:ext cx="474193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8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990724" y="5173910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2. Software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058466" y="7370440"/>
            <a:ext cx="22270117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A few dominant products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718906" y="622139"/>
            <a:ext cx="474193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9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12981022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2.1. Premiere (Adobe)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448617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Traditional industry standard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Adobe Creative Suite (After Effects, Audition, etc)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Trial: 7 days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Fee: $26/month for first year, $39/month thereafter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3023</Words>
  <Application>Microsoft Macintosh PowerPoint</Application>
  <PresentationFormat>Custom</PresentationFormat>
  <Paragraphs>638</Paragraphs>
  <Slides>70</Slides>
  <Notes>70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70</vt:i4>
      </vt:variant>
    </vt:vector>
  </HeadingPairs>
  <TitlesOfParts>
    <vt:vector size="79" baseType="lpstr">
      <vt:lpstr>Arial</vt:lpstr>
      <vt:lpstr>Calibri</vt:lpstr>
      <vt:lpstr>IBM Plex Sans Bold</vt:lpstr>
      <vt:lpstr>IBM Plex Sans Bold Italic</vt:lpstr>
      <vt:lpstr>IBM Plex Sans Condensed Bold</vt:lpstr>
      <vt:lpstr>IBM Plex Sans Italic</vt:lpstr>
      <vt:lpstr>IBM Plex Sans Regular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Tim Huynh</cp:lastModifiedBy>
  <cp:revision>20</cp:revision>
  <dcterms:created xsi:type="dcterms:W3CDTF">2023-03-06T14:31:04Z</dcterms:created>
  <dcterms:modified xsi:type="dcterms:W3CDTF">2023-03-06T14:50:54Z</dcterms:modified>
</cp:coreProperties>
</file>