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62" r:id="rId9"/>
    <p:sldId id="263" r:id="rId10"/>
    <p:sldId id="264" r:id="rId11"/>
    <p:sldId id="265" r:id="rId12"/>
    <p:sldId id="281" r:id="rId13"/>
    <p:sldId id="266" r:id="rId14"/>
    <p:sldId id="267" r:id="rId15"/>
    <p:sldId id="268" r:id="rId16"/>
    <p:sldId id="282" r:id="rId17"/>
    <p:sldId id="269" r:id="rId18"/>
    <p:sldId id="270" r:id="rId19"/>
    <p:sldId id="271" r:id="rId20"/>
    <p:sldId id="272" r:id="rId21"/>
    <p:sldId id="276" r:id="rId22"/>
    <p:sldId id="273" r:id="rId23"/>
    <p:sldId id="274" r:id="rId24"/>
    <p:sldId id="275" r:id="rId25"/>
    <p:sldId id="277" r:id="rId26"/>
    <p:sldId id="283" r:id="rId27"/>
    <p:sldId id="278" r:id="rId28"/>
    <p:sldId id="279" r:id="rId29"/>
  </p:sldIdLst>
  <p:sldSz cx="24387175" cy="13725525"/>
  <p:notesSz cx="13725525" cy="2438717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58" d="100"/>
          <a:sy n="58" d="100"/>
        </p:scale>
        <p:origin x="3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5141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creativecommons.org/licenses/by-nc/4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dacityteam.org/download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support.audacityteam.org/basics/installing-ffmpe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pic>
        <p:nvPicPr>
          <p:cNvPr id="10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1282368"/>
            <a:ext cx="21999150" cy="1103344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9526191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2.3. Three Lines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Marker: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Black vertical line (at project start by default)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body of track/clip or click Skip To buttons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Skimmer:​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White vertical line ​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Appears while project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stopped​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Move cursor along timeline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Playhead​: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Green triangle with black vertical line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​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Appears while project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playing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or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paused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timeline or click Play button (plays from marker)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8519493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8192524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2.4. Playback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Pause [P]​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Freezes/unfreezes playhead at position in timeline​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Play [spacebar]​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Plays from marker position ​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Stop​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Clears playhead, enables editing (clip-selection)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6005544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 Clips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73837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0821753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3.1. Clip Selection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Select by clip-head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Single-click head (section with title)​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6195995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Select by clip-body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Double-click body (section with waveforms)</a:t>
            </a:r>
            <a:endParaRPr lang="en-US" sz="6400" dirty="0"/>
          </a:p>
        </p:txBody>
      </p:sp>
      <p:sp>
        <p:nvSpPr>
          <p:cNvPr id="14" name="Text 12"/>
          <p:cNvSpPr/>
          <p:nvPr/>
        </p:nvSpPr>
        <p:spPr>
          <a:xfrm>
            <a:off x="1193949" y="8913091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Select by control-panel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Select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to select entire track (all clips within)</a:t>
            </a:r>
            <a:endParaRPr lang="en-US" sz="6400" dirty="0"/>
          </a:p>
        </p:txBody>
      </p:sp>
      <p:pic>
        <p:nvPicPr>
          <p:cNvPr id="15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6" name="Text 13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236589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3006426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3.2. Clip Arrangement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Click &amp; Drag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(need sufficient space)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clip-head &amp; hold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Drag clip left/right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7249822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Cut &amp; Paste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(need sufficient space)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clip​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Right-click​ clip &amp; 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Cut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[Ctrl/Cmd + X]​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track (set marker)​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Right-click track &amp; 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Paste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[Ctrl/Cmd + V]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236589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088526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3.3. Clip Trimming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Split &amp; Delete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Set marker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Right-click clip &amp; 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Split Clip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unwanted clip &amp; press Backspace or Delete key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830364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Drag Edge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Point to edge (between clip-head &amp; nearest waveform)​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Look for double-arrow cursor​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&amp; drag edge inward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6005544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 Volume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7465666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3666908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4.1. Monitoring Volume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Watching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volume level is important as listening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Blue lines mark (local) peaks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Ideal volume (peak values):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Primary audio (speech): -12 dB to -6 dB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Secondary audio (music): -24 dB to -18 dB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182762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1545743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4.2. Editing Volume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Normalize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function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(set volume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to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dB value)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clip​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Effect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Volume &amp; Compression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Normalize …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function​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(Window) Set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Normalize peak amplitude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to [-12] dB​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9357476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Track-wide adjustment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(change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by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dB amount)​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&amp; drag slider in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+/-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scale of track control-panel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7465666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1367921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4.3. Fading Volume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Fading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functions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portion of clip​ (click &amp; drag)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Effec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 menu​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Fading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appropriate function (e.g.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Fade In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,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Fade Out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8519493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5575997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Contents</a:t>
            </a:r>
            <a:endParaRPr lang="en-US" sz="9600" dirty="0"/>
          </a:p>
        </p:txBody>
      </p:sp>
      <p:sp>
        <p:nvSpPr>
          <p:cNvPr id="12" name="Shape 10"/>
          <p:cNvSpPr/>
          <p:nvPr/>
        </p:nvSpPr>
        <p:spPr>
          <a:xfrm>
            <a:off x="1193949" y="3478899"/>
            <a:ext cx="21999150" cy="6322962"/>
          </a:xfrm>
          <a:prstGeom prst="rect">
            <a:avLst/>
          </a:prstGeom>
          <a:noFill/>
          <a:ln/>
        </p:spPr>
      </p:sp>
      <p:sp>
        <p:nvSpPr>
          <p:cNvPr id="13" name="Shape 11"/>
          <p:cNvSpPr/>
          <p:nvPr/>
        </p:nvSpPr>
        <p:spPr>
          <a:xfrm>
            <a:off x="5842730" y="3478899"/>
            <a:ext cx="12701588" cy="6322962"/>
          </a:xfrm>
          <a:prstGeom prst="rect">
            <a:avLst/>
          </a:prstGeom>
          <a:noFill/>
          <a:ln/>
        </p:spPr>
      </p:sp>
      <p:sp>
        <p:nvSpPr>
          <p:cNvPr id="14" name="Shape 12"/>
          <p:cNvSpPr/>
          <p:nvPr/>
        </p:nvSpPr>
        <p:spPr>
          <a:xfrm>
            <a:off x="5842730" y="3478899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15" name="Shape 13"/>
          <p:cNvSpPr/>
          <p:nvPr/>
        </p:nvSpPr>
        <p:spPr>
          <a:xfrm>
            <a:off x="5842730" y="3478899"/>
            <a:ext cx="1587698" cy="1053827"/>
          </a:xfrm>
          <a:prstGeom prst="rect">
            <a:avLst/>
          </a:prstGeom>
          <a:noFill/>
          <a:ln/>
        </p:spPr>
      </p:sp>
      <p:sp>
        <p:nvSpPr>
          <p:cNvPr id="16" name="Text 14"/>
          <p:cNvSpPr/>
          <p:nvPr/>
        </p:nvSpPr>
        <p:spPr>
          <a:xfrm>
            <a:off x="6528616" y="3478899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1.</a:t>
            </a:r>
            <a:endParaRPr lang="en-US" sz="6400" dirty="0"/>
          </a:p>
        </p:txBody>
      </p:sp>
      <p:pic>
        <p:nvPicPr>
          <p:cNvPr id="17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7445" y="3478899"/>
            <a:ext cx="10986873" cy="1053827"/>
          </a:xfrm>
          <a:prstGeom prst="rect">
            <a:avLst/>
          </a:prstGeom>
        </p:spPr>
      </p:pic>
      <p:sp>
        <p:nvSpPr>
          <p:cNvPr id="18" name="Shape 15"/>
          <p:cNvSpPr/>
          <p:nvPr/>
        </p:nvSpPr>
        <p:spPr>
          <a:xfrm>
            <a:off x="7557445" y="3478899"/>
            <a:ext cx="10555019" cy="1053827"/>
          </a:xfrm>
          <a:prstGeom prst="rect">
            <a:avLst/>
          </a:prstGeom>
          <a:noFill/>
          <a:ln/>
        </p:spPr>
      </p:sp>
      <p:sp>
        <p:nvSpPr>
          <p:cNvPr id="19" name="Text 16"/>
          <p:cNvSpPr/>
          <p:nvPr/>
        </p:nvSpPr>
        <p:spPr>
          <a:xfrm>
            <a:off x="7557445" y="3478899"/>
            <a:ext cx="2099996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Intro</a:t>
            </a:r>
            <a:endParaRPr lang="en-US" sz="6400" dirty="0"/>
          </a:p>
        </p:txBody>
      </p:sp>
      <p:sp>
        <p:nvSpPr>
          <p:cNvPr id="20" name="Shape 17"/>
          <p:cNvSpPr/>
          <p:nvPr/>
        </p:nvSpPr>
        <p:spPr>
          <a:xfrm>
            <a:off x="18239480" y="3478899"/>
            <a:ext cx="304838" cy="1053827"/>
          </a:xfrm>
          <a:prstGeom prst="rect">
            <a:avLst/>
          </a:prstGeom>
          <a:noFill/>
          <a:ln/>
        </p:spPr>
      </p:sp>
      <p:sp>
        <p:nvSpPr>
          <p:cNvPr id="21" name="Text 18"/>
          <p:cNvSpPr/>
          <p:nvPr/>
        </p:nvSpPr>
        <p:spPr>
          <a:xfrm>
            <a:off x="18239480" y="3675698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</a:t>
            </a:r>
            <a:endParaRPr lang="en-US" sz="4000" dirty="0"/>
          </a:p>
        </p:txBody>
      </p:sp>
      <p:sp>
        <p:nvSpPr>
          <p:cNvPr id="22" name="Shape 19"/>
          <p:cNvSpPr/>
          <p:nvPr/>
        </p:nvSpPr>
        <p:spPr>
          <a:xfrm>
            <a:off x="5842730" y="4532726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23" name="Shape 20"/>
          <p:cNvSpPr/>
          <p:nvPr/>
        </p:nvSpPr>
        <p:spPr>
          <a:xfrm>
            <a:off x="5842730" y="4532726"/>
            <a:ext cx="1587698" cy="1053827"/>
          </a:xfrm>
          <a:prstGeom prst="rect">
            <a:avLst/>
          </a:prstGeom>
          <a:noFill/>
          <a:ln/>
        </p:spPr>
      </p:sp>
      <p:sp>
        <p:nvSpPr>
          <p:cNvPr id="24" name="Text 21"/>
          <p:cNvSpPr/>
          <p:nvPr/>
        </p:nvSpPr>
        <p:spPr>
          <a:xfrm>
            <a:off x="6528616" y="4532726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2.</a:t>
            </a:r>
            <a:endParaRPr lang="en-US" sz="6400" dirty="0"/>
          </a:p>
        </p:txBody>
      </p:sp>
      <p:pic>
        <p:nvPicPr>
          <p:cNvPr id="25" name="Image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7445" y="4532726"/>
            <a:ext cx="10986873" cy="1053827"/>
          </a:xfrm>
          <a:prstGeom prst="rect">
            <a:avLst/>
          </a:prstGeom>
        </p:spPr>
      </p:pic>
      <p:sp>
        <p:nvSpPr>
          <p:cNvPr id="26" name="Shape 22"/>
          <p:cNvSpPr/>
          <p:nvPr/>
        </p:nvSpPr>
        <p:spPr>
          <a:xfrm>
            <a:off x="7557445" y="4532726"/>
            <a:ext cx="10555019" cy="1053827"/>
          </a:xfrm>
          <a:prstGeom prst="rect">
            <a:avLst/>
          </a:prstGeom>
          <a:noFill/>
          <a:ln/>
        </p:spPr>
      </p:sp>
      <p:sp>
        <p:nvSpPr>
          <p:cNvPr id="27" name="Text 23"/>
          <p:cNvSpPr/>
          <p:nvPr/>
        </p:nvSpPr>
        <p:spPr>
          <a:xfrm>
            <a:off x="7557445" y="4532726"/>
            <a:ext cx="2658866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Tracks</a:t>
            </a:r>
            <a:endParaRPr lang="en-US" sz="6400" dirty="0"/>
          </a:p>
        </p:txBody>
      </p:sp>
      <p:sp>
        <p:nvSpPr>
          <p:cNvPr id="28" name="Shape 24"/>
          <p:cNvSpPr/>
          <p:nvPr/>
        </p:nvSpPr>
        <p:spPr>
          <a:xfrm>
            <a:off x="18239480" y="4532726"/>
            <a:ext cx="304838" cy="1053827"/>
          </a:xfrm>
          <a:prstGeom prst="rect">
            <a:avLst/>
          </a:prstGeom>
          <a:noFill/>
          <a:ln/>
        </p:spPr>
      </p:sp>
      <p:sp>
        <p:nvSpPr>
          <p:cNvPr id="29" name="Text 25"/>
          <p:cNvSpPr/>
          <p:nvPr/>
        </p:nvSpPr>
        <p:spPr>
          <a:xfrm>
            <a:off x="18239480" y="4729525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</a:t>
            </a:r>
            <a:endParaRPr lang="en-US" sz="4000" dirty="0"/>
          </a:p>
        </p:txBody>
      </p:sp>
      <p:sp>
        <p:nvSpPr>
          <p:cNvPr id="30" name="Shape 26"/>
          <p:cNvSpPr/>
          <p:nvPr/>
        </p:nvSpPr>
        <p:spPr>
          <a:xfrm>
            <a:off x="5842730" y="5586553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31" name="Shape 27"/>
          <p:cNvSpPr/>
          <p:nvPr/>
        </p:nvSpPr>
        <p:spPr>
          <a:xfrm>
            <a:off x="5842730" y="5586553"/>
            <a:ext cx="1587698" cy="1053827"/>
          </a:xfrm>
          <a:prstGeom prst="rect">
            <a:avLst/>
          </a:prstGeom>
          <a:noFill/>
          <a:ln/>
        </p:spPr>
      </p:sp>
      <p:sp>
        <p:nvSpPr>
          <p:cNvPr id="32" name="Text 28"/>
          <p:cNvSpPr/>
          <p:nvPr/>
        </p:nvSpPr>
        <p:spPr>
          <a:xfrm>
            <a:off x="6528616" y="5586553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3.</a:t>
            </a:r>
            <a:endParaRPr lang="en-US" sz="6400" dirty="0"/>
          </a:p>
        </p:txBody>
      </p:sp>
      <p:pic>
        <p:nvPicPr>
          <p:cNvPr id="33" name="Image 2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7445" y="5586553"/>
            <a:ext cx="10986873" cy="1053827"/>
          </a:xfrm>
          <a:prstGeom prst="rect">
            <a:avLst/>
          </a:prstGeom>
        </p:spPr>
      </p:pic>
      <p:sp>
        <p:nvSpPr>
          <p:cNvPr id="34" name="Shape 29"/>
          <p:cNvSpPr/>
          <p:nvPr/>
        </p:nvSpPr>
        <p:spPr>
          <a:xfrm>
            <a:off x="7557445" y="5586553"/>
            <a:ext cx="10250181" cy="1053827"/>
          </a:xfrm>
          <a:prstGeom prst="rect">
            <a:avLst/>
          </a:prstGeom>
          <a:noFill/>
          <a:ln/>
        </p:spPr>
      </p:sp>
      <p:sp>
        <p:nvSpPr>
          <p:cNvPr id="35" name="Text 30"/>
          <p:cNvSpPr/>
          <p:nvPr/>
        </p:nvSpPr>
        <p:spPr>
          <a:xfrm>
            <a:off x="7557445" y="5586553"/>
            <a:ext cx="2074593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Clips</a:t>
            </a:r>
            <a:endParaRPr lang="en-US" sz="6400" dirty="0"/>
          </a:p>
        </p:txBody>
      </p:sp>
      <p:sp>
        <p:nvSpPr>
          <p:cNvPr id="36" name="Shape 31"/>
          <p:cNvSpPr/>
          <p:nvPr/>
        </p:nvSpPr>
        <p:spPr>
          <a:xfrm>
            <a:off x="17934642" y="5586553"/>
            <a:ext cx="609676" cy="1053827"/>
          </a:xfrm>
          <a:prstGeom prst="rect">
            <a:avLst/>
          </a:prstGeom>
          <a:noFill/>
          <a:ln/>
        </p:spPr>
      </p:sp>
      <p:sp>
        <p:nvSpPr>
          <p:cNvPr id="37" name="Text 32"/>
          <p:cNvSpPr/>
          <p:nvPr/>
        </p:nvSpPr>
        <p:spPr>
          <a:xfrm>
            <a:off x="17934642" y="5783352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12</a:t>
            </a:r>
            <a:endParaRPr lang="en-US" sz="4000" dirty="0"/>
          </a:p>
        </p:txBody>
      </p:sp>
      <p:sp>
        <p:nvSpPr>
          <p:cNvPr id="38" name="Shape 33"/>
          <p:cNvSpPr/>
          <p:nvPr/>
        </p:nvSpPr>
        <p:spPr>
          <a:xfrm>
            <a:off x="5842730" y="6640380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39" name="Shape 34"/>
          <p:cNvSpPr/>
          <p:nvPr/>
        </p:nvSpPr>
        <p:spPr>
          <a:xfrm>
            <a:off x="5842730" y="6640380"/>
            <a:ext cx="1587698" cy="1053827"/>
          </a:xfrm>
          <a:prstGeom prst="rect">
            <a:avLst/>
          </a:prstGeom>
          <a:noFill/>
          <a:ln/>
        </p:spPr>
      </p:sp>
      <p:sp>
        <p:nvSpPr>
          <p:cNvPr id="40" name="Text 35"/>
          <p:cNvSpPr/>
          <p:nvPr/>
        </p:nvSpPr>
        <p:spPr>
          <a:xfrm>
            <a:off x="6528616" y="6640380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4.</a:t>
            </a:r>
            <a:endParaRPr lang="en-US" sz="6400" dirty="0"/>
          </a:p>
        </p:txBody>
      </p:sp>
      <p:pic>
        <p:nvPicPr>
          <p:cNvPr id="41" name="Image 3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7445" y="6640380"/>
            <a:ext cx="10986873" cy="1053827"/>
          </a:xfrm>
          <a:prstGeom prst="rect">
            <a:avLst/>
          </a:prstGeom>
        </p:spPr>
      </p:pic>
      <p:sp>
        <p:nvSpPr>
          <p:cNvPr id="42" name="Shape 36"/>
          <p:cNvSpPr/>
          <p:nvPr/>
        </p:nvSpPr>
        <p:spPr>
          <a:xfrm>
            <a:off x="7557445" y="6640380"/>
            <a:ext cx="10250181" cy="1053827"/>
          </a:xfrm>
          <a:prstGeom prst="rect">
            <a:avLst/>
          </a:prstGeom>
          <a:noFill/>
          <a:ln/>
        </p:spPr>
      </p:sp>
      <p:sp>
        <p:nvSpPr>
          <p:cNvPr id="43" name="Text 37"/>
          <p:cNvSpPr/>
          <p:nvPr/>
        </p:nvSpPr>
        <p:spPr>
          <a:xfrm>
            <a:off x="7557445" y="6640380"/>
            <a:ext cx="3039913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Volume</a:t>
            </a:r>
            <a:endParaRPr lang="en-US" sz="6400" dirty="0"/>
          </a:p>
        </p:txBody>
      </p:sp>
      <p:sp>
        <p:nvSpPr>
          <p:cNvPr id="44" name="Shape 38"/>
          <p:cNvSpPr/>
          <p:nvPr/>
        </p:nvSpPr>
        <p:spPr>
          <a:xfrm>
            <a:off x="17934642" y="6640380"/>
            <a:ext cx="609676" cy="1053827"/>
          </a:xfrm>
          <a:prstGeom prst="rect">
            <a:avLst/>
          </a:prstGeom>
          <a:noFill/>
          <a:ln/>
        </p:spPr>
      </p:sp>
      <p:sp>
        <p:nvSpPr>
          <p:cNvPr id="45" name="Text 39"/>
          <p:cNvSpPr/>
          <p:nvPr/>
        </p:nvSpPr>
        <p:spPr>
          <a:xfrm>
            <a:off x="17934642" y="683717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16</a:t>
            </a:r>
            <a:endParaRPr lang="en-US" sz="4000" dirty="0"/>
          </a:p>
        </p:txBody>
      </p:sp>
      <p:sp>
        <p:nvSpPr>
          <p:cNvPr id="46" name="Shape 40"/>
          <p:cNvSpPr/>
          <p:nvPr/>
        </p:nvSpPr>
        <p:spPr>
          <a:xfrm>
            <a:off x="5842730" y="7694207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47" name="Shape 41"/>
          <p:cNvSpPr/>
          <p:nvPr/>
        </p:nvSpPr>
        <p:spPr>
          <a:xfrm>
            <a:off x="5842730" y="7694207"/>
            <a:ext cx="1587698" cy="1053827"/>
          </a:xfrm>
          <a:prstGeom prst="rect">
            <a:avLst/>
          </a:prstGeom>
          <a:noFill/>
          <a:ln/>
        </p:spPr>
      </p:sp>
      <p:sp>
        <p:nvSpPr>
          <p:cNvPr id="48" name="Text 42"/>
          <p:cNvSpPr/>
          <p:nvPr/>
        </p:nvSpPr>
        <p:spPr>
          <a:xfrm>
            <a:off x="6528616" y="7694207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5.</a:t>
            </a:r>
            <a:endParaRPr lang="en-US" sz="6400" dirty="0"/>
          </a:p>
        </p:txBody>
      </p:sp>
      <p:pic>
        <p:nvPicPr>
          <p:cNvPr id="49" name="Image 4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7445" y="7694207"/>
            <a:ext cx="10986873" cy="1053827"/>
          </a:xfrm>
          <a:prstGeom prst="rect">
            <a:avLst/>
          </a:prstGeom>
        </p:spPr>
      </p:pic>
      <p:sp>
        <p:nvSpPr>
          <p:cNvPr id="50" name="Shape 43"/>
          <p:cNvSpPr/>
          <p:nvPr/>
        </p:nvSpPr>
        <p:spPr>
          <a:xfrm>
            <a:off x="7557445" y="7694207"/>
            <a:ext cx="10250181" cy="1053827"/>
          </a:xfrm>
          <a:prstGeom prst="rect">
            <a:avLst/>
          </a:prstGeom>
          <a:noFill/>
          <a:ln/>
        </p:spPr>
      </p:sp>
      <p:sp>
        <p:nvSpPr>
          <p:cNvPr id="51" name="Text 44"/>
          <p:cNvSpPr/>
          <p:nvPr/>
        </p:nvSpPr>
        <p:spPr>
          <a:xfrm>
            <a:off x="7557445" y="7694207"/>
            <a:ext cx="3954428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Recording</a:t>
            </a:r>
            <a:endParaRPr lang="en-US" sz="6400" dirty="0"/>
          </a:p>
        </p:txBody>
      </p:sp>
      <p:sp>
        <p:nvSpPr>
          <p:cNvPr id="52" name="Shape 45"/>
          <p:cNvSpPr/>
          <p:nvPr/>
        </p:nvSpPr>
        <p:spPr>
          <a:xfrm>
            <a:off x="17934642" y="7694207"/>
            <a:ext cx="609676" cy="1053827"/>
          </a:xfrm>
          <a:prstGeom prst="rect">
            <a:avLst/>
          </a:prstGeom>
          <a:noFill/>
          <a:ln/>
        </p:spPr>
      </p:sp>
      <p:sp>
        <p:nvSpPr>
          <p:cNvPr id="53" name="Text 46"/>
          <p:cNvSpPr/>
          <p:nvPr/>
        </p:nvSpPr>
        <p:spPr>
          <a:xfrm>
            <a:off x="17934642" y="7891006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21</a:t>
            </a:r>
            <a:endParaRPr lang="en-US" sz="4000" dirty="0"/>
          </a:p>
        </p:txBody>
      </p:sp>
      <p:sp>
        <p:nvSpPr>
          <p:cNvPr id="54" name="Shape 47"/>
          <p:cNvSpPr/>
          <p:nvPr/>
        </p:nvSpPr>
        <p:spPr>
          <a:xfrm>
            <a:off x="5842730" y="8748034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55" name="Shape 48"/>
          <p:cNvSpPr/>
          <p:nvPr/>
        </p:nvSpPr>
        <p:spPr>
          <a:xfrm>
            <a:off x="5842730" y="8748034"/>
            <a:ext cx="1587698" cy="1053827"/>
          </a:xfrm>
          <a:prstGeom prst="rect">
            <a:avLst/>
          </a:prstGeom>
          <a:noFill/>
          <a:ln/>
        </p:spPr>
      </p:sp>
      <p:sp>
        <p:nvSpPr>
          <p:cNvPr id="56" name="Text 49"/>
          <p:cNvSpPr/>
          <p:nvPr/>
        </p:nvSpPr>
        <p:spPr>
          <a:xfrm>
            <a:off x="6528616" y="8748034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6.</a:t>
            </a:r>
            <a:endParaRPr lang="en-US" sz="6400" dirty="0"/>
          </a:p>
        </p:txBody>
      </p:sp>
      <p:pic>
        <p:nvPicPr>
          <p:cNvPr id="57" name="Image 5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7445" y="8748034"/>
            <a:ext cx="10986873" cy="1053827"/>
          </a:xfrm>
          <a:prstGeom prst="rect">
            <a:avLst/>
          </a:prstGeom>
        </p:spPr>
      </p:pic>
      <p:sp>
        <p:nvSpPr>
          <p:cNvPr id="58" name="Shape 50"/>
          <p:cNvSpPr/>
          <p:nvPr/>
        </p:nvSpPr>
        <p:spPr>
          <a:xfrm>
            <a:off x="7557445" y="8748034"/>
            <a:ext cx="10250181" cy="1053827"/>
          </a:xfrm>
          <a:prstGeom prst="rect">
            <a:avLst/>
          </a:prstGeom>
          <a:noFill/>
          <a:ln/>
        </p:spPr>
      </p:sp>
      <p:sp>
        <p:nvSpPr>
          <p:cNvPr id="59" name="Text 51"/>
          <p:cNvSpPr/>
          <p:nvPr/>
        </p:nvSpPr>
        <p:spPr>
          <a:xfrm>
            <a:off x="7557445" y="8748034"/>
            <a:ext cx="7117123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Saving &amp; Exporting</a:t>
            </a:r>
            <a:endParaRPr lang="en-US" sz="6400" dirty="0"/>
          </a:p>
        </p:txBody>
      </p:sp>
      <p:sp>
        <p:nvSpPr>
          <p:cNvPr id="60" name="Shape 52"/>
          <p:cNvSpPr/>
          <p:nvPr/>
        </p:nvSpPr>
        <p:spPr>
          <a:xfrm>
            <a:off x="17934642" y="8748034"/>
            <a:ext cx="609676" cy="1053827"/>
          </a:xfrm>
          <a:prstGeom prst="rect">
            <a:avLst/>
          </a:prstGeom>
          <a:noFill/>
          <a:ln/>
        </p:spPr>
      </p:sp>
      <p:sp>
        <p:nvSpPr>
          <p:cNvPr id="61" name="Text 53"/>
          <p:cNvSpPr/>
          <p:nvPr/>
        </p:nvSpPr>
        <p:spPr>
          <a:xfrm>
            <a:off x="17934642" y="8944833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26</a:t>
            </a:r>
            <a:endParaRPr lang="en-US" sz="4000" dirty="0"/>
          </a:p>
        </p:txBody>
      </p:sp>
      <p:pic>
        <p:nvPicPr>
          <p:cNvPr id="62" name="Image 6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63" name="Text 54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8925365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4.4. Reducing Background Noise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Noise Reduction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function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portion of clip​ with background noise (sample)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Effec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Noise Removal and Repair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Noise Reduction …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function​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(Window) 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Get Noise Profile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Repeat Steps 2 &amp; 3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 values (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Noise reduction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) &amp; 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Preview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button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OK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button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6005544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 Recording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2206226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5.1. General Process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Setup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(toolbar)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Recording Device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 desired input device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(If applicable) 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Recording Channels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Stereo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Record Meter (mic icon) button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Start Monitoring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&amp;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speak as intended/expected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Record button [R or Shift + R for new track/lane)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Click Pause button to pause/resume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Stop button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236589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0932216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5.2. Recording in Audacity with H4n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Setup on H4n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(Recommended) Turn off H4n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Connect USB cable (Micro-USB port, left side)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Connect cable to computer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I/F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Frequency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48kHz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44.1kHz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possible on Mac)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Connect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1146513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H4n appears on computer as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H4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236589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6973172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(continued)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Setup on Mac (macOS)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Applications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Utilities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MIDI Setup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Or use Spotlight Search to find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Audio MIDI Setup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H4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(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2 ins / 0 outs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) in sidebar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Format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drop-down to match setting of H4n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(H4n)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44.1kHZ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= (Mac)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44,100 Hz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(H4n)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48kHZ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= (Mac)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48,000 Hz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1146513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Discrepancies result in abnormal (high/low) pitch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680974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6973172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(continued)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975530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Setup in Audacity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Setup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Recording Device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Microphone (H4)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Setup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Recording Channels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Stereo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Record Meter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(icon)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Start Monitoring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(H4n) Adjust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Rec Level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as needed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Record button to start recording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Click Pause button to pause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Stop button to stop recording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6005544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 Saving &amp; Exporting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236589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3781222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6.1. Saving &amp; Exporting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Saving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(project file unique to Audacity)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File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​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Save Project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either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Save Project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or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Save Project As ...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Set location &amp; name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830364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Exporting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(standalone file in standard format)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File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Export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Export as [format]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Set location &amp; name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058466" y="4481939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Content by Tim Huynh</a:t>
            </a:r>
            <a:endParaRPr lang="en-US" sz="64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7252" y="6304171"/>
            <a:ext cx="5854191" cy="546670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092337" y="7541846"/>
            <a:ext cx="22202375" cy="177753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48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This work is licensed under a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800" u="sng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  <a:hlinkClick r:id="rId4" tooltip="Open https://creativecommons.org/licenses/by-nc/4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Attribution-NonCommercial 4.0 International License</a:t>
            </a:r>
            <a:r>
              <a:rPr lang="en-US" sz="48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.</a:t>
            </a:r>
            <a:endParaRPr lang="en-US" sz="4800" dirty="0"/>
          </a:p>
        </p:txBody>
      </p:sp>
      <p:pic>
        <p:nvPicPr>
          <p:cNvPr id="14" name="Image 1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6005544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 Intro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573320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8332241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1.1. Overview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Open-source: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Free, established community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Compatibility: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Windows, Mac, Linux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u="sng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  <a:hlinkClick r:id="rId3" tooltip="Open https://www.audacityteam.org/download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https://www.audacityteam.org/download/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Plugins: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Support for more audio formats (M4A)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u="sng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  <a:hlinkClick r:id="rId4" tooltip="Open https://support.audacityteam.org/basics/installing-ffmpe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https://support.audacityteam.org/basics/installing-ffmpeg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Standard features: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Recording, audio effects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182762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9576997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1.2. Installation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Windows​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executable-file (*.exe) 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Follow prompts of Setup Wizard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7249822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macOS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(If applicable) Open package file (*.pkg)​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disk-image file (*.dmg)​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(In window) Drag Audacity icon to Applications shortcut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1190099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1.3. User Interface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Menu bar: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File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,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Effect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,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View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menus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Toolbar: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Playback, recording, selection, zoom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Audio Setup: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Devices &amp; settings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Volume meters​: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Input levels &amp; output levels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Timeline​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Canvas: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Tracks/lanes &amp; clips within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Track controls: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Gain, pan, muting/soloing, conversion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Info panel: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Project rate, timestamps, playback speed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6005544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 Tracks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236589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2726991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2.1. Importing Tracks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File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Import ...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5142168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Default: Imported files have separate tracks/lanes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Tracks have separate control panels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Track menu: Change visual/file settings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Mute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button: Mutes current track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Solo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button: Mutes all other tracks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Gain: Increase/decrease to volume (dB)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Pan: Shift audio left/right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7465666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94511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2.2. Converting Tracks: Stereo to Mono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Convert (one-sided) stereo track to mono track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Import track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track-settings menu (arrow next to name of track)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Split Stereo to Mono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Delete empty track: 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X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 control panel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1202</Words>
  <Application>Microsoft Office PowerPoint</Application>
  <PresentationFormat>Custom</PresentationFormat>
  <Paragraphs>265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Timothy Tan Huynh</cp:lastModifiedBy>
  <cp:revision>3</cp:revision>
  <dcterms:created xsi:type="dcterms:W3CDTF">2023-04-09T22:55:17Z</dcterms:created>
  <dcterms:modified xsi:type="dcterms:W3CDTF">2023-04-10T22:29:11Z</dcterms:modified>
</cp:coreProperties>
</file>