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7772400" cy="10058400"/>
  <p:notesSz cx="10058400" cy="7772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-1.png"/><Relationship Id="rId2" Type="http://schemas.openxmlformats.org/officeDocument/2006/relationships/image" Target="../media/image-10-2.png"/><Relationship Id="rId3" Type="http://schemas.openxmlformats.org/officeDocument/2006/relationships/image" Target="../media/image-10-3.png"/><Relationship Id="rId4" Type="http://schemas.openxmlformats.org/officeDocument/2006/relationships/image" Target="../media/image-10-4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1-1.png"/><Relationship Id="rId2" Type="http://schemas.openxmlformats.org/officeDocument/2006/relationships/image" Target="../media/image-11-2.png"/><Relationship Id="rId3" Type="http://schemas.openxmlformats.org/officeDocument/2006/relationships/image" Target="../media/image-11-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hyperlink" Target="https://creativecommons.org/licenses/by-nc/4.0/" TargetMode="External"/><Relationship Id="rId1" Type="http://schemas.openxmlformats.org/officeDocument/2006/relationships/image" Target="../media/image-12-1.png"/><Relationship Id="rId2" Type="http://schemas.openxmlformats.org/officeDocument/2006/relationships/image" Target="../media/image-12-2.png"/><Relationship Id="rId3" Type="http://schemas.openxmlformats.org/officeDocument/2006/relationships/image" Target="../media/image-12-3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3-1.png"/><Relationship Id="rId2" Type="http://schemas.openxmlformats.org/officeDocument/2006/relationships/image" Target="../media/image-3-2.png"/><Relationship Id="rId3" Type="http://schemas.openxmlformats.org/officeDocument/2006/relationships/image" Target="../media/image-3-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png"/><Relationship Id="rId2" Type="http://schemas.openxmlformats.org/officeDocument/2006/relationships/image" Target="../media/image-4-2.png"/><Relationship Id="rId3" Type="http://schemas.openxmlformats.org/officeDocument/2006/relationships/image" Target="../media/image-4-3.png"/><Relationship Id="rId4" Type="http://schemas.openxmlformats.org/officeDocument/2006/relationships/image" Target="../media/image-4-4.png"/><Relationship Id="rId5" Type="http://schemas.openxmlformats.org/officeDocument/2006/relationships/image" Target="../media/image-4-5.png"/><Relationship Id="rId6" Type="http://schemas.openxmlformats.org/officeDocument/2006/relationships/image" Target="../media/image-4-6.png"/><Relationship Id="rId7" Type="http://schemas.openxmlformats.org/officeDocument/2006/relationships/image" Target="../media/image-4-7.png"/><Relationship Id="rId8" Type="http://schemas.openxmlformats.org/officeDocument/2006/relationships/slideLayout" Target="../slideLayouts/slideLayout1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png"/><Relationship Id="rId2" Type="http://schemas.openxmlformats.org/officeDocument/2006/relationships/image" Target="../media/image-5-2.png"/><Relationship Id="rId3" Type="http://schemas.openxmlformats.org/officeDocument/2006/relationships/image" Target="../media/image-5-3.png"/><Relationship Id="rId4" Type="http://schemas.openxmlformats.org/officeDocument/2006/relationships/image" Target="../media/image-5-4.png"/><Relationship Id="rId5" Type="http://schemas.openxmlformats.org/officeDocument/2006/relationships/image" Target="../media/image-5-5.png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-6-1.png"/><Relationship Id="rId2" Type="http://schemas.openxmlformats.org/officeDocument/2006/relationships/image" Target="../media/image-6-2.png"/><Relationship Id="rId3" Type="http://schemas.openxmlformats.org/officeDocument/2006/relationships/image" Target="../media/image-6-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-7-1.png"/><Relationship Id="rId2" Type="http://schemas.openxmlformats.org/officeDocument/2006/relationships/image" Target="../media/image-7-2.png"/><Relationship Id="rId3" Type="http://schemas.openxmlformats.org/officeDocument/2006/relationships/image" Target="../media/image-7-3.png"/><Relationship Id="rId4" Type="http://schemas.openxmlformats.org/officeDocument/2006/relationships/image" Target="../media/image-7-4.png"/><Relationship Id="rId5" Type="http://schemas.openxmlformats.org/officeDocument/2006/relationships/image" Target="../media/image-7-5.png"/><Relationship Id="rId6" Type="http://schemas.openxmlformats.org/officeDocument/2006/relationships/image" Target="../media/image-7-6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-8-1.png"/><Relationship Id="rId2" Type="http://schemas.openxmlformats.org/officeDocument/2006/relationships/image" Target="../media/image-8-2.png"/><Relationship Id="rId3" Type="http://schemas.openxmlformats.org/officeDocument/2006/relationships/image" Target="../media/image-8-3.png"/><Relationship Id="rId4" Type="http://schemas.openxmlformats.org/officeDocument/2006/relationships/image" Target="../media/image-8-4.png"/><Relationship Id="rId5" Type="http://schemas.openxmlformats.org/officeDocument/2006/relationships/image" Target="../media/image-8-5.png"/><Relationship Id="rId6" Type="http://schemas.openxmlformats.org/officeDocument/2006/relationships/image" Target="../media/image-8-6.png"/><Relationship Id="rId7" Type="http://schemas.openxmlformats.org/officeDocument/2006/relationships/image" Target="../media/image-8-7.png"/><Relationship Id="rId8" Type="http://schemas.openxmlformats.org/officeDocument/2006/relationships/image" Target="../media/image-8-8.png"/><Relationship Id="rId9" Type="http://schemas.openxmlformats.org/officeDocument/2006/relationships/slideLayout" Target="../slideLayouts/slideLayout1.xml"/><Relationship Id="rId10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-9-1.png"/><Relationship Id="rId2" Type="http://schemas.openxmlformats.org/officeDocument/2006/relationships/image" Target="../media/image-9-2.png"/><Relationship Id="rId3" Type="http://schemas.openxmlformats.org/officeDocument/2006/relationships/image" Target="../media/image-9-3.png"/><Relationship Id="rId4" Type="http://schemas.openxmlformats.org/officeDocument/2006/relationships/image" Target="../media/image-9-4.png"/><Relationship Id="rId5" Type="http://schemas.openxmlformats.org/officeDocument/2006/relationships/image" Target="../media/image-9-5.png"/><Relationship Id="rId6" Type="http://schemas.openxmlformats.org/officeDocument/2006/relationships/image" Target="../media/image-9-6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" y="571500"/>
            <a:ext cx="6858000" cy="89154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4" name="Shape 1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5" name="Shape 2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6" name="Shape 3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4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/>
        </p:spPr>
      </p:sp>
      <p:sp>
        <p:nvSpPr>
          <p:cNvPr id="3" name="Shape 1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4" name="Shape 2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5" name="Text 3"/>
          <p:cNvSpPr/>
          <p:nvPr/>
        </p:nvSpPr>
        <p:spPr>
          <a:xfrm>
            <a:off x="7200900" y="457200"/>
            <a:ext cx="1735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</a:t>
            </a:r>
            <a:endParaRPr lang="en-US" sz="1400" dirty="0"/>
          </a:p>
        </p:txBody>
      </p:sp>
      <p:sp>
        <p:nvSpPr>
          <p:cNvPr id="6" name="Shape 4"/>
          <p:cNvSpPr/>
          <p:nvPr/>
        </p:nvSpPr>
        <p:spPr>
          <a:xfrm>
            <a:off x="457200" y="685800"/>
            <a:ext cx="6858000" cy="292100"/>
          </a:xfrm>
          <a:prstGeom prst="rect">
            <a:avLst/>
          </a:prstGeom>
          <a:noFill/>
          <a:ln/>
        </p:spPr>
      </p:sp>
      <p:sp>
        <p:nvSpPr>
          <p:cNvPr id="7" name="Shape 5"/>
          <p:cNvSpPr/>
          <p:nvPr/>
        </p:nvSpPr>
        <p:spPr>
          <a:xfrm>
            <a:off x="584200" y="685800"/>
            <a:ext cx="508000" cy="292100"/>
          </a:xfrm>
          <a:prstGeom prst="rect">
            <a:avLst/>
          </a:prstGeom>
          <a:noFill/>
          <a:ln/>
        </p:spPr>
      </p:sp>
      <p:sp>
        <p:nvSpPr>
          <p:cNvPr id="8" name="Text 6"/>
          <p:cNvSpPr/>
          <p:nvPr/>
        </p:nvSpPr>
        <p:spPr>
          <a:xfrm>
            <a:off x="800100" y="685800"/>
            <a:ext cx="2921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</a:t>
            </a:r>
            <a:endParaRPr lang="en-US" sz="1800" dirty="0"/>
          </a:p>
        </p:txBody>
      </p:sp>
      <p:sp>
        <p:nvSpPr>
          <p:cNvPr id="9" name="Shape 7"/>
          <p:cNvSpPr/>
          <p:nvPr/>
        </p:nvSpPr>
        <p:spPr>
          <a:xfrm>
            <a:off x="1155700" y="685800"/>
            <a:ext cx="6159500" cy="292100"/>
          </a:xfrm>
          <a:prstGeom prst="rect">
            <a:avLst/>
          </a:prstGeom>
          <a:noFill/>
          <a:ln/>
        </p:spPr>
      </p:sp>
      <p:sp>
        <p:nvSpPr>
          <p:cNvPr id="10" name="Text 8"/>
          <p:cNvSpPr/>
          <p:nvPr/>
        </p:nvSpPr>
        <p:spPr>
          <a:xfrm>
            <a:off x="1155700" y="685800"/>
            <a:ext cx="62357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Recording using OBS Studio</a:t>
            </a:r>
            <a:endParaRPr lang="en-US" sz="1800" dirty="0"/>
          </a:p>
        </p:txBody>
      </p:sp>
      <p:sp>
        <p:nvSpPr>
          <p:cNvPr id="11" name="Shape 9"/>
          <p:cNvSpPr/>
          <p:nvPr/>
        </p:nvSpPr>
        <p:spPr>
          <a:xfrm>
            <a:off x="457200" y="977900"/>
            <a:ext cx="6858000" cy="685800"/>
          </a:xfrm>
          <a:prstGeom prst="rect">
            <a:avLst/>
          </a:prstGeom>
          <a:noFill/>
          <a:ln/>
        </p:spPr>
      </p:sp>
      <p:sp>
        <p:nvSpPr>
          <p:cNvPr id="12" name="Shape 10"/>
          <p:cNvSpPr/>
          <p:nvPr/>
        </p:nvSpPr>
        <p:spPr>
          <a:xfrm>
            <a:off x="584200" y="9779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3" name="Text 11"/>
          <p:cNvSpPr/>
          <p:nvPr/>
        </p:nvSpPr>
        <p:spPr>
          <a:xfrm>
            <a:off x="867833" y="9779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400" dirty="0"/>
          </a:p>
        </p:txBody>
      </p:sp>
      <p:sp>
        <p:nvSpPr>
          <p:cNvPr id="14" name="Text 12"/>
          <p:cNvSpPr/>
          <p:nvPr/>
        </p:nvSpPr>
        <p:spPr>
          <a:xfrm>
            <a:off x="1155700" y="977900"/>
            <a:ext cx="6091767" cy="7450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Start recording by pressing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Start Recording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in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Controls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panel. The button label will change to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Stop Recording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and the bottom of the window will show elapsed recording time.</a:t>
            </a:r>
            <a:endParaRPr lang="en-US" sz="1400" dirty="0"/>
          </a:p>
        </p:txBody>
      </p:sp>
      <p:sp>
        <p:nvSpPr>
          <p:cNvPr id="15" name="Shape 13"/>
          <p:cNvSpPr/>
          <p:nvPr/>
        </p:nvSpPr>
        <p:spPr>
          <a:xfrm>
            <a:off x="457200" y="16637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16" name="Shape 14"/>
          <p:cNvSpPr/>
          <p:nvPr/>
        </p:nvSpPr>
        <p:spPr>
          <a:xfrm>
            <a:off x="584200" y="16637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7" name="Text 15"/>
          <p:cNvSpPr/>
          <p:nvPr/>
        </p:nvSpPr>
        <p:spPr>
          <a:xfrm>
            <a:off x="867833" y="16637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400" dirty="0"/>
          </a:p>
        </p:txBody>
      </p:sp>
      <p:sp>
        <p:nvSpPr>
          <p:cNvPr id="18" name="Text 16"/>
          <p:cNvSpPr/>
          <p:nvPr/>
        </p:nvSpPr>
        <p:spPr>
          <a:xfrm>
            <a:off x="1155700" y="16637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Speak and write on the lightboard for an appropriate amount of time.</a:t>
            </a:r>
            <a:endParaRPr lang="en-US" sz="1400" dirty="0"/>
          </a:p>
        </p:txBody>
      </p:sp>
      <p:sp>
        <p:nvSpPr>
          <p:cNvPr id="19" name="Shape 17"/>
          <p:cNvSpPr/>
          <p:nvPr/>
        </p:nvSpPr>
        <p:spPr>
          <a:xfrm>
            <a:off x="457200" y="18923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20" name="Shape 18"/>
          <p:cNvSpPr/>
          <p:nvPr/>
        </p:nvSpPr>
        <p:spPr>
          <a:xfrm>
            <a:off x="584200" y="18923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1" name="Text 19"/>
          <p:cNvSpPr/>
          <p:nvPr/>
        </p:nvSpPr>
        <p:spPr>
          <a:xfrm>
            <a:off x="867833" y="18923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</a:t>
            </a:r>
            <a:endParaRPr lang="en-US" sz="1400" dirty="0"/>
          </a:p>
        </p:txBody>
      </p:sp>
      <p:sp>
        <p:nvSpPr>
          <p:cNvPr id="22" name="Text 20"/>
          <p:cNvSpPr/>
          <p:nvPr/>
        </p:nvSpPr>
        <p:spPr>
          <a:xfrm>
            <a:off x="1155700" y="18923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Stop recording by pressing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Stop Recording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button. Its label changes to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Stopping Recording ...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while the software saves the video file.</a:t>
            </a:r>
            <a:endParaRPr lang="en-US" sz="1400" dirty="0"/>
          </a:p>
        </p:txBody>
      </p:sp>
      <p:sp>
        <p:nvSpPr>
          <p:cNvPr id="23" name="Shape 21"/>
          <p:cNvSpPr/>
          <p:nvPr/>
        </p:nvSpPr>
        <p:spPr>
          <a:xfrm>
            <a:off x="457200" y="23495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24" name="Shape 22"/>
          <p:cNvSpPr/>
          <p:nvPr/>
        </p:nvSpPr>
        <p:spPr>
          <a:xfrm>
            <a:off x="584200" y="23495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5" name="Text 23"/>
          <p:cNvSpPr/>
          <p:nvPr/>
        </p:nvSpPr>
        <p:spPr>
          <a:xfrm>
            <a:off x="867833" y="23495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</a:t>
            </a:r>
            <a:endParaRPr lang="en-US" sz="1400" dirty="0"/>
          </a:p>
        </p:txBody>
      </p:sp>
      <p:sp>
        <p:nvSpPr>
          <p:cNvPr id="26" name="Text 24"/>
          <p:cNvSpPr/>
          <p:nvPr/>
        </p:nvSpPr>
        <p:spPr>
          <a:xfrm>
            <a:off x="1155700" y="23495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Wait for the video file to save: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Stopping Recording ...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will change its label back to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Start Recording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1400" dirty="0"/>
          </a:p>
        </p:txBody>
      </p:sp>
      <p:sp>
        <p:nvSpPr>
          <p:cNvPr id="27" name="Shape 25"/>
          <p:cNvSpPr/>
          <p:nvPr/>
        </p:nvSpPr>
        <p:spPr>
          <a:xfrm>
            <a:off x="457200" y="2806700"/>
            <a:ext cx="6858000" cy="419100"/>
          </a:xfrm>
          <a:prstGeom prst="rect">
            <a:avLst/>
          </a:prstGeom>
          <a:noFill/>
          <a:ln/>
        </p:spPr>
      </p:sp>
      <p:sp>
        <p:nvSpPr>
          <p:cNvPr id="28" name="Shape 26"/>
          <p:cNvSpPr/>
          <p:nvPr/>
        </p:nvSpPr>
        <p:spPr>
          <a:xfrm>
            <a:off x="584200" y="2933700"/>
            <a:ext cx="508000" cy="292100"/>
          </a:xfrm>
          <a:prstGeom prst="rect">
            <a:avLst/>
          </a:prstGeom>
          <a:noFill/>
          <a:ln/>
        </p:spPr>
      </p:sp>
      <p:sp>
        <p:nvSpPr>
          <p:cNvPr id="29" name="Text 27"/>
          <p:cNvSpPr/>
          <p:nvPr/>
        </p:nvSpPr>
        <p:spPr>
          <a:xfrm>
            <a:off x="800100" y="2933700"/>
            <a:ext cx="2921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</a:t>
            </a:r>
            <a:endParaRPr lang="en-US" sz="1800" dirty="0"/>
          </a:p>
        </p:txBody>
      </p:sp>
      <p:sp>
        <p:nvSpPr>
          <p:cNvPr id="30" name="Shape 28"/>
          <p:cNvSpPr/>
          <p:nvPr/>
        </p:nvSpPr>
        <p:spPr>
          <a:xfrm>
            <a:off x="1155700" y="2933700"/>
            <a:ext cx="6159500" cy="292100"/>
          </a:xfrm>
          <a:prstGeom prst="rect">
            <a:avLst/>
          </a:prstGeom>
          <a:noFill/>
          <a:ln/>
        </p:spPr>
      </p:sp>
      <p:sp>
        <p:nvSpPr>
          <p:cNvPr id="31" name="Text 29"/>
          <p:cNvSpPr/>
          <p:nvPr/>
        </p:nvSpPr>
        <p:spPr>
          <a:xfrm>
            <a:off x="1155700" y="2933700"/>
            <a:ext cx="62357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Playing and saving video</a:t>
            </a:r>
            <a:endParaRPr lang="en-US" sz="1800" dirty="0"/>
          </a:p>
        </p:txBody>
      </p:sp>
      <p:sp>
        <p:nvSpPr>
          <p:cNvPr id="32" name="Shape 30"/>
          <p:cNvSpPr/>
          <p:nvPr/>
        </p:nvSpPr>
        <p:spPr>
          <a:xfrm>
            <a:off x="457200" y="32258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33" name="Shape 31"/>
          <p:cNvSpPr/>
          <p:nvPr/>
        </p:nvSpPr>
        <p:spPr>
          <a:xfrm>
            <a:off x="584200" y="3225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4" name="Text 32"/>
          <p:cNvSpPr/>
          <p:nvPr/>
        </p:nvSpPr>
        <p:spPr>
          <a:xfrm>
            <a:off x="867833" y="32258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400" dirty="0"/>
          </a:p>
        </p:txBody>
      </p:sp>
      <p:sp>
        <p:nvSpPr>
          <p:cNvPr id="35" name="Text 33"/>
          <p:cNvSpPr/>
          <p:nvPr/>
        </p:nvSpPr>
        <p:spPr>
          <a:xfrm>
            <a:off x="1155700" y="32258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Ensure that computer’s audio output plays from its built-in speakers:</a:t>
            </a:r>
            <a:endParaRPr lang="en-US" sz="1400" dirty="0"/>
          </a:p>
        </p:txBody>
      </p:sp>
      <p:pic>
        <p:nvPicPr>
          <p:cNvPr id="36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3454400"/>
            <a:ext cx="6858000" cy="457200"/>
          </a:xfrm>
          <a:prstGeom prst="rect">
            <a:avLst/>
          </a:prstGeom>
        </p:spPr>
      </p:pic>
      <p:sp>
        <p:nvSpPr>
          <p:cNvPr id="37" name="Shape 34"/>
          <p:cNvSpPr/>
          <p:nvPr/>
        </p:nvSpPr>
        <p:spPr>
          <a:xfrm>
            <a:off x="965200" y="34544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8" name="Text 35"/>
          <p:cNvSpPr/>
          <p:nvPr/>
        </p:nvSpPr>
        <p:spPr>
          <a:xfrm>
            <a:off x="1083733" y="34544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1.1.</a:t>
            </a:r>
            <a:endParaRPr lang="en-US" sz="1400" dirty="0"/>
          </a:p>
        </p:txBody>
      </p:sp>
      <p:sp>
        <p:nvSpPr>
          <p:cNvPr id="39" name="Text 36"/>
          <p:cNvSpPr/>
          <p:nvPr/>
        </p:nvSpPr>
        <p:spPr>
          <a:xfrm>
            <a:off x="1536700" y="34544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the Windows icon in the taskbar (lower-left corner of screen) to open the Start menu.</a:t>
            </a:r>
            <a:endParaRPr lang="en-US" sz="1400" dirty="0"/>
          </a:p>
        </p:txBody>
      </p:sp>
      <p:pic>
        <p:nvPicPr>
          <p:cNvPr id="40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11600"/>
            <a:ext cx="6858000" cy="228600"/>
          </a:xfrm>
          <a:prstGeom prst="rect">
            <a:avLst/>
          </a:prstGeom>
        </p:spPr>
      </p:pic>
      <p:sp>
        <p:nvSpPr>
          <p:cNvPr id="41" name="Shape 37"/>
          <p:cNvSpPr/>
          <p:nvPr/>
        </p:nvSpPr>
        <p:spPr>
          <a:xfrm>
            <a:off x="965200" y="39116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42" name="Text 38"/>
          <p:cNvSpPr/>
          <p:nvPr/>
        </p:nvSpPr>
        <p:spPr>
          <a:xfrm>
            <a:off x="1083733" y="39116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1.2.</a:t>
            </a:r>
            <a:endParaRPr lang="en-US" sz="1400" dirty="0"/>
          </a:p>
        </p:txBody>
      </p:sp>
      <p:sp>
        <p:nvSpPr>
          <p:cNvPr id="43" name="Text 39"/>
          <p:cNvSpPr/>
          <p:nvPr/>
        </p:nvSpPr>
        <p:spPr>
          <a:xfrm>
            <a:off x="1536700" y="39116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Settings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 open the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Windows Settings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window.</a:t>
            </a:r>
            <a:endParaRPr lang="en-US" sz="1400" dirty="0"/>
          </a:p>
        </p:txBody>
      </p:sp>
      <p:pic>
        <p:nvPicPr>
          <p:cNvPr id="44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40200"/>
            <a:ext cx="6858000" cy="228600"/>
          </a:xfrm>
          <a:prstGeom prst="rect">
            <a:avLst/>
          </a:prstGeom>
        </p:spPr>
      </p:pic>
      <p:sp>
        <p:nvSpPr>
          <p:cNvPr id="45" name="Shape 40"/>
          <p:cNvSpPr/>
          <p:nvPr/>
        </p:nvSpPr>
        <p:spPr>
          <a:xfrm>
            <a:off x="965200" y="41402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46" name="Text 41"/>
          <p:cNvSpPr/>
          <p:nvPr/>
        </p:nvSpPr>
        <p:spPr>
          <a:xfrm>
            <a:off x="1083733" y="41402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1.3.</a:t>
            </a:r>
            <a:endParaRPr lang="en-US" sz="1400" dirty="0"/>
          </a:p>
        </p:txBody>
      </p:sp>
      <p:sp>
        <p:nvSpPr>
          <p:cNvPr id="47" name="Text 42"/>
          <p:cNvSpPr/>
          <p:nvPr/>
        </p:nvSpPr>
        <p:spPr>
          <a:xfrm>
            <a:off x="1536700" y="41402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System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Sound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 open the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Sound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panel.</a:t>
            </a:r>
            <a:endParaRPr lang="en-US" sz="1400" dirty="0"/>
          </a:p>
        </p:txBody>
      </p:sp>
      <p:pic>
        <p:nvPicPr>
          <p:cNvPr id="48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368800"/>
            <a:ext cx="6858000" cy="457200"/>
          </a:xfrm>
          <a:prstGeom prst="rect">
            <a:avLst/>
          </a:prstGeom>
        </p:spPr>
      </p:pic>
      <p:sp>
        <p:nvSpPr>
          <p:cNvPr id="49" name="Shape 43"/>
          <p:cNvSpPr/>
          <p:nvPr/>
        </p:nvSpPr>
        <p:spPr>
          <a:xfrm>
            <a:off x="965200" y="4368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50" name="Text 44"/>
          <p:cNvSpPr/>
          <p:nvPr/>
        </p:nvSpPr>
        <p:spPr>
          <a:xfrm>
            <a:off x="1083733" y="43688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1.4.</a:t>
            </a:r>
            <a:endParaRPr lang="en-US" sz="1400" dirty="0"/>
          </a:p>
        </p:txBody>
      </p:sp>
      <p:sp>
        <p:nvSpPr>
          <p:cNvPr id="51" name="Text 45"/>
          <p:cNvSpPr/>
          <p:nvPr/>
        </p:nvSpPr>
        <p:spPr>
          <a:xfrm>
            <a:off x="1536700" y="43688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Output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section, set the output device to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Speaker (Realtek(R) Audio)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or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Headphones (Realtek(R) Audio)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1400" dirty="0"/>
          </a:p>
        </p:txBody>
      </p:sp>
      <p:sp>
        <p:nvSpPr>
          <p:cNvPr id="52" name="Shape 46"/>
          <p:cNvSpPr/>
          <p:nvPr/>
        </p:nvSpPr>
        <p:spPr>
          <a:xfrm>
            <a:off x="457200" y="48260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53" name="Shape 47"/>
          <p:cNvSpPr/>
          <p:nvPr/>
        </p:nvSpPr>
        <p:spPr>
          <a:xfrm>
            <a:off x="584200" y="48260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54" name="Text 48"/>
          <p:cNvSpPr/>
          <p:nvPr/>
        </p:nvSpPr>
        <p:spPr>
          <a:xfrm>
            <a:off x="867833" y="48260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400" dirty="0"/>
          </a:p>
        </p:txBody>
      </p:sp>
      <p:sp>
        <p:nvSpPr>
          <p:cNvPr id="55" name="Text 49"/>
          <p:cNvSpPr/>
          <p:nvPr/>
        </p:nvSpPr>
        <p:spPr>
          <a:xfrm>
            <a:off x="1155700" y="48260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Locate the video on the computer’s Desktop, which is the default save-location.</a:t>
            </a:r>
            <a:endParaRPr lang="en-US" sz="1400" dirty="0"/>
          </a:p>
        </p:txBody>
      </p:sp>
      <p:sp>
        <p:nvSpPr>
          <p:cNvPr id="56" name="Shape 50"/>
          <p:cNvSpPr/>
          <p:nvPr/>
        </p:nvSpPr>
        <p:spPr>
          <a:xfrm>
            <a:off x="457200" y="5283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57" name="Shape 51"/>
          <p:cNvSpPr/>
          <p:nvPr/>
        </p:nvSpPr>
        <p:spPr>
          <a:xfrm>
            <a:off x="584200" y="52832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58" name="Text 52"/>
          <p:cNvSpPr/>
          <p:nvPr/>
        </p:nvSpPr>
        <p:spPr>
          <a:xfrm>
            <a:off x="867833" y="52832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</a:t>
            </a:r>
            <a:endParaRPr lang="en-US" sz="1400" dirty="0"/>
          </a:p>
        </p:txBody>
      </p:sp>
      <p:sp>
        <p:nvSpPr>
          <p:cNvPr id="59" name="Text 53"/>
          <p:cNvSpPr/>
          <p:nvPr/>
        </p:nvSpPr>
        <p:spPr>
          <a:xfrm>
            <a:off x="1155700" y="52832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Play the recorded video.</a:t>
            </a:r>
            <a:endParaRPr lang="en-US" sz="1400" dirty="0"/>
          </a:p>
        </p:txBody>
      </p:sp>
      <p:sp>
        <p:nvSpPr>
          <p:cNvPr id="60" name="Shape 54"/>
          <p:cNvSpPr/>
          <p:nvPr/>
        </p:nvSpPr>
        <p:spPr>
          <a:xfrm>
            <a:off x="457200" y="55118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61" name="Shape 55"/>
          <p:cNvSpPr/>
          <p:nvPr/>
        </p:nvSpPr>
        <p:spPr>
          <a:xfrm>
            <a:off x="584200" y="5511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62" name="Text 56"/>
          <p:cNvSpPr/>
          <p:nvPr/>
        </p:nvSpPr>
        <p:spPr>
          <a:xfrm>
            <a:off x="867833" y="55118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</a:t>
            </a:r>
            <a:endParaRPr lang="en-US" sz="1400" dirty="0"/>
          </a:p>
        </p:txBody>
      </p:sp>
      <p:sp>
        <p:nvSpPr>
          <p:cNvPr id="63" name="Text 57"/>
          <p:cNvSpPr/>
          <p:nvPr/>
        </p:nvSpPr>
        <p:spPr>
          <a:xfrm>
            <a:off x="1155700" y="55118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Copy your video file(s) to cloud storage and/or removable physical storage.</a:t>
            </a:r>
            <a:endParaRPr lang="en-US" sz="1400" dirty="0"/>
          </a:p>
        </p:txBody>
      </p:sp>
      <p:sp>
        <p:nvSpPr>
          <p:cNvPr id="64" name="Shape 58"/>
          <p:cNvSpPr/>
          <p:nvPr/>
        </p:nvSpPr>
        <p:spPr>
          <a:xfrm>
            <a:off x="457200" y="5740400"/>
            <a:ext cx="6858000" cy="419100"/>
          </a:xfrm>
          <a:prstGeom prst="rect">
            <a:avLst/>
          </a:prstGeom>
          <a:noFill/>
          <a:ln/>
        </p:spPr>
      </p:sp>
      <p:sp>
        <p:nvSpPr>
          <p:cNvPr id="65" name="Shape 59"/>
          <p:cNvSpPr/>
          <p:nvPr/>
        </p:nvSpPr>
        <p:spPr>
          <a:xfrm>
            <a:off x="584200" y="5867400"/>
            <a:ext cx="508000" cy="292100"/>
          </a:xfrm>
          <a:prstGeom prst="rect">
            <a:avLst/>
          </a:prstGeom>
          <a:noFill/>
          <a:ln/>
        </p:spPr>
      </p:sp>
      <p:sp>
        <p:nvSpPr>
          <p:cNvPr id="66" name="Text 60"/>
          <p:cNvSpPr/>
          <p:nvPr/>
        </p:nvSpPr>
        <p:spPr>
          <a:xfrm>
            <a:off x="800100" y="5867400"/>
            <a:ext cx="2921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</a:t>
            </a:r>
            <a:endParaRPr lang="en-US" sz="1800" dirty="0"/>
          </a:p>
        </p:txBody>
      </p:sp>
      <p:sp>
        <p:nvSpPr>
          <p:cNvPr id="67" name="Shape 61"/>
          <p:cNvSpPr/>
          <p:nvPr/>
        </p:nvSpPr>
        <p:spPr>
          <a:xfrm>
            <a:off x="1155700" y="5867400"/>
            <a:ext cx="6159500" cy="292100"/>
          </a:xfrm>
          <a:prstGeom prst="rect">
            <a:avLst/>
          </a:prstGeom>
          <a:noFill/>
          <a:ln/>
        </p:spPr>
      </p:sp>
      <p:sp>
        <p:nvSpPr>
          <p:cNvPr id="68" name="Text 62"/>
          <p:cNvSpPr/>
          <p:nvPr/>
        </p:nvSpPr>
        <p:spPr>
          <a:xfrm>
            <a:off x="1155700" y="5867400"/>
            <a:ext cx="62357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Cleaning up</a:t>
            </a:r>
            <a:endParaRPr lang="en-US" sz="1800" dirty="0"/>
          </a:p>
        </p:txBody>
      </p:sp>
      <p:sp>
        <p:nvSpPr>
          <p:cNvPr id="69" name="Shape 63"/>
          <p:cNvSpPr/>
          <p:nvPr/>
        </p:nvSpPr>
        <p:spPr>
          <a:xfrm>
            <a:off x="457200" y="61595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70" name="Shape 64"/>
          <p:cNvSpPr/>
          <p:nvPr/>
        </p:nvSpPr>
        <p:spPr>
          <a:xfrm>
            <a:off x="584200" y="61595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71" name="Text 65"/>
          <p:cNvSpPr/>
          <p:nvPr/>
        </p:nvSpPr>
        <p:spPr>
          <a:xfrm>
            <a:off x="867833" y="61595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400" dirty="0"/>
          </a:p>
        </p:txBody>
      </p:sp>
      <p:sp>
        <p:nvSpPr>
          <p:cNvPr id="72" name="Text 66"/>
          <p:cNvSpPr/>
          <p:nvPr/>
        </p:nvSpPr>
        <p:spPr>
          <a:xfrm>
            <a:off x="1155700" y="61595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the provided cloths to erase your markings from the lightboard. </a:t>
            </a:r>
            <a:endParaRPr lang="en-US" sz="1400" dirty="0"/>
          </a:p>
        </p:txBody>
      </p:sp>
      <p:sp>
        <p:nvSpPr>
          <p:cNvPr id="73" name="Shape 67"/>
          <p:cNvSpPr/>
          <p:nvPr/>
        </p:nvSpPr>
        <p:spPr>
          <a:xfrm>
            <a:off x="457200" y="63881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74" name="Shape 68"/>
          <p:cNvSpPr/>
          <p:nvPr/>
        </p:nvSpPr>
        <p:spPr>
          <a:xfrm>
            <a:off x="584200" y="63881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75" name="Text 69"/>
          <p:cNvSpPr/>
          <p:nvPr/>
        </p:nvSpPr>
        <p:spPr>
          <a:xfrm>
            <a:off x="867833" y="63881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400" dirty="0"/>
          </a:p>
        </p:txBody>
      </p:sp>
      <p:sp>
        <p:nvSpPr>
          <p:cNvPr id="76" name="Text 70"/>
          <p:cNvSpPr/>
          <p:nvPr/>
        </p:nvSpPr>
        <p:spPr>
          <a:xfrm>
            <a:off x="1155700" y="63881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the provided squeegee to ensure the board is completely clear and ready for the next patron. </a:t>
            </a:r>
            <a:endParaRPr lang="en-US" sz="1400" dirty="0"/>
          </a:p>
        </p:txBody>
      </p:sp>
      <p:sp>
        <p:nvSpPr>
          <p:cNvPr id="77" name="Shape 7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78" name="Shape 72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9" name="Shape 73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0" name="Shape 74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81" name="Shape 75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/>
        </p:spPr>
      </p:sp>
      <p:sp>
        <p:nvSpPr>
          <p:cNvPr id="3" name="Shape 1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4" name="Shape 2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5" name="Text 3"/>
          <p:cNvSpPr/>
          <p:nvPr/>
        </p:nvSpPr>
        <p:spPr>
          <a:xfrm>
            <a:off x="7099300" y="457200"/>
            <a:ext cx="2751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10</a:t>
            </a:r>
            <a:endParaRPr lang="en-US" sz="1400" dirty="0"/>
          </a:p>
        </p:txBody>
      </p:sp>
      <p:sp>
        <p:nvSpPr>
          <p:cNvPr id="6" name="Shape 4"/>
          <p:cNvSpPr/>
          <p:nvPr/>
        </p:nvSpPr>
        <p:spPr>
          <a:xfrm>
            <a:off x="457200" y="685800"/>
            <a:ext cx="6858000" cy="8915400"/>
          </a:xfrm>
          <a:prstGeom prst="rect">
            <a:avLst/>
          </a:prstGeom>
          <a:noFill/>
          <a:ln/>
        </p:spPr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685800"/>
            <a:ext cx="6858000" cy="368300"/>
          </a:xfrm>
          <a:prstGeom prst="rect">
            <a:avLst/>
          </a:prstGeom>
        </p:spPr>
      </p:pic>
      <p:sp>
        <p:nvSpPr>
          <p:cNvPr id="8" name="Shape 5"/>
          <p:cNvSpPr/>
          <p:nvPr/>
        </p:nvSpPr>
        <p:spPr>
          <a:xfrm>
            <a:off x="457200" y="685800"/>
            <a:ext cx="6858000" cy="368300"/>
          </a:xfrm>
          <a:prstGeom prst="rect">
            <a:avLst/>
          </a:prstGeom>
          <a:noFill/>
          <a:ln/>
        </p:spPr>
      </p:sp>
      <p:sp>
        <p:nvSpPr>
          <p:cNvPr id="9" name="Shape 6"/>
          <p:cNvSpPr/>
          <p:nvPr/>
        </p:nvSpPr>
        <p:spPr>
          <a:xfrm>
            <a:off x="457200" y="742950"/>
            <a:ext cx="254000" cy="254000"/>
          </a:xfrm>
          <a:prstGeom prst="rect">
            <a:avLst/>
          </a:prstGeom>
          <a:noFill/>
          <a:ln/>
        </p:spPr>
      </p:sp>
      <p:pic>
        <p:nvPicPr>
          <p:cNvPr id="10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42950"/>
            <a:ext cx="254000" cy="254000"/>
          </a:xfrm>
          <a:prstGeom prst="rect">
            <a:avLst/>
          </a:prstGeom>
        </p:spPr>
      </p:pic>
      <p:pic>
        <p:nvPicPr>
          <p:cNvPr id="11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00" y="685800"/>
            <a:ext cx="6540500" cy="368300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774700" y="685800"/>
            <a:ext cx="2963333" cy="4614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22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After using the device</a:t>
            </a:r>
            <a:endParaRPr lang="en-US" sz="2200" dirty="0"/>
          </a:p>
        </p:txBody>
      </p:sp>
      <p:sp>
        <p:nvSpPr>
          <p:cNvPr id="13" name="Shape 8"/>
          <p:cNvSpPr/>
          <p:nvPr/>
        </p:nvSpPr>
        <p:spPr>
          <a:xfrm>
            <a:off x="457200" y="11811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14" name="Shape 9"/>
          <p:cNvSpPr/>
          <p:nvPr/>
        </p:nvSpPr>
        <p:spPr>
          <a:xfrm>
            <a:off x="584200" y="11811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5" name="Text 10"/>
          <p:cNvSpPr/>
          <p:nvPr/>
        </p:nvSpPr>
        <p:spPr>
          <a:xfrm>
            <a:off x="867833" y="11811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400" dirty="0"/>
          </a:p>
        </p:txBody>
      </p:sp>
      <p:sp>
        <p:nvSpPr>
          <p:cNvPr id="16" name="Text 11"/>
          <p:cNvSpPr/>
          <p:nvPr/>
        </p:nvSpPr>
        <p:spPr>
          <a:xfrm>
            <a:off x="1155700" y="11811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Return the camera to its original position in the studio, if applicable. Ask staff for help, if needed.</a:t>
            </a:r>
            <a:endParaRPr lang="en-US" sz="1400" dirty="0"/>
          </a:p>
        </p:txBody>
      </p:sp>
      <p:sp>
        <p:nvSpPr>
          <p:cNvPr id="17" name="Shape 1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18" name="Shape 13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19" name="Shape 14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20" name="Shape 15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21" name="Shape 16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/>
        </p:spPr>
      </p:sp>
      <p:sp>
        <p:nvSpPr>
          <p:cNvPr id="3" name="Shape 1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4" name="Shape 2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5" name="Text 3"/>
          <p:cNvSpPr/>
          <p:nvPr/>
        </p:nvSpPr>
        <p:spPr>
          <a:xfrm>
            <a:off x="7099300" y="457200"/>
            <a:ext cx="2751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11</a:t>
            </a:r>
            <a:endParaRPr lang="en-US" sz="1400" dirty="0"/>
          </a:p>
        </p:txBody>
      </p:sp>
      <p:sp>
        <p:nvSpPr>
          <p:cNvPr id="6" name="Shape 4"/>
          <p:cNvSpPr/>
          <p:nvPr/>
        </p:nvSpPr>
        <p:spPr>
          <a:xfrm>
            <a:off x="457200" y="685800"/>
            <a:ext cx="6858000" cy="7937500"/>
          </a:xfrm>
          <a:prstGeom prst="rect">
            <a:avLst/>
          </a:prstGeom>
          <a:noFill/>
          <a:ln/>
        </p:spPr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685800"/>
            <a:ext cx="6858000" cy="368300"/>
          </a:xfrm>
          <a:prstGeom prst="rect">
            <a:avLst/>
          </a:prstGeom>
        </p:spPr>
      </p:pic>
      <p:sp>
        <p:nvSpPr>
          <p:cNvPr id="8" name="Shape 5"/>
          <p:cNvSpPr/>
          <p:nvPr/>
        </p:nvSpPr>
        <p:spPr>
          <a:xfrm>
            <a:off x="457200" y="685800"/>
            <a:ext cx="6858000" cy="368300"/>
          </a:xfrm>
          <a:prstGeom prst="rect">
            <a:avLst/>
          </a:prstGeom>
          <a:noFill/>
          <a:ln/>
        </p:spPr>
      </p:sp>
      <p:sp>
        <p:nvSpPr>
          <p:cNvPr id="9" name="Shape 6"/>
          <p:cNvSpPr/>
          <p:nvPr/>
        </p:nvSpPr>
        <p:spPr>
          <a:xfrm>
            <a:off x="457200" y="742950"/>
            <a:ext cx="254000" cy="254000"/>
          </a:xfrm>
          <a:prstGeom prst="rect">
            <a:avLst/>
          </a:prstGeom>
          <a:noFill/>
          <a:ln/>
        </p:spPr>
      </p:sp>
      <p:pic>
        <p:nvPicPr>
          <p:cNvPr id="10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" y="685800"/>
            <a:ext cx="6540500" cy="368300"/>
          </a:xfrm>
          <a:prstGeom prst="rect">
            <a:avLst/>
          </a:prstGeom>
        </p:spPr>
      </p:pic>
      <p:sp>
        <p:nvSpPr>
          <p:cNvPr id="11" name="Text 7"/>
          <p:cNvSpPr/>
          <p:nvPr/>
        </p:nvSpPr>
        <p:spPr>
          <a:xfrm>
            <a:off x="774700" y="685800"/>
            <a:ext cx="1680633" cy="4614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22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Attributions</a:t>
            </a:r>
            <a:endParaRPr lang="en-US" sz="2200" dirty="0"/>
          </a:p>
        </p:txBody>
      </p:sp>
      <p:sp>
        <p:nvSpPr>
          <p:cNvPr id="12" name="Shape 8"/>
          <p:cNvSpPr/>
          <p:nvPr/>
        </p:nvSpPr>
        <p:spPr>
          <a:xfrm>
            <a:off x="457200" y="1181100"/>
            <a:ext cx="6858000" cy="292100"/>
          </a:xfrm>
          <a:prstGeom prst="rect">
            <a:avLst/>
          </a:prstGeom>
          <a:noFill/>
          <a:ln/>
        </p:spPr>
      </p:sp>
      <p:sp>
        <p:nvSpPr>
          <p:cNvPr id="13" name="Shape 9"/>
          <p:cNvSpPr/>
          <p:nvPr/>
        </p:nvSpPr>
        <p:spPr>
          <a:xfrm>
            <a:off x="457200" y="1181100"/>
            <a:ext cx="508000" cy="292100"/>
          </a:xfrm>
          <a:prstGeom prst="rect">
            <a:avLst/>
          </a:prstGeom>
          <a:noFill/>
          <a:ln/>
        </p:spPr>
      </p:sp>
      <p:sp>
        <p:nvSpPr>
          <p:cNvPr id="14" name="Text 10"/>
          <p:cNvSpPr/>
          <p:nvPr/>
        </p:nvSpPr>
        <p:spPr>
          <a:xfrm>
            <a:off x="673100" y="1181100"/>
            <a:ext cx="2921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800" dirty="0"/>
          </a:p>
        </p:txBody>
      </p:sp>
      <p:sp>
        <p:nvSpPr>
          <p:cNvPr id="15" name="Shape 11"/>
          <p:cNvSpPr/>
          <p:nvPr/>
        </p:nvSpPr>
        <p:spPr>
          <a:xfrm>
            <a:off x="1028700" y="1181100"/>
            <a:ext cx="6286500" cy="292100"/>
          </a:xfrm>
          <a:prstGeom prst="rect">
            <a:avLst/>
          </a:prstGeom>
          <a:noFill/>
          <a:ln/>
        </p:spPr>
      </p:sp>
      <p:sp>
        <p:nvSpPr>
          <p:cNvPr id="16" name="Text 12"/>
          <p:cNvSpPr/>
          <p:nvPr/>
        </p:nvSpPr>
        <p:spPr>
          <a:xfrm>
            <a:off x="1028700" y="1181100"/>
            <a:ext cx="63627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Contributors</a:t>
            </a:r>
            <a:endParaRPr lang="en-US" sz="1800" dirty="0"/>
          </a:p>
        </p:txBody>
      </p:sp>
      <p:sp>
        <p:nvSpPr>
          <p:cNvPr id="17" name="Shape 13"/>
          <p:cNvSpPr/>
          <p:nvPr/>
        </p:nvSpPr>
        <p:spPr>
          <a:xfrm>
            <a:off x="457200" y="1600200"/>
            <a:ext cx="6858000" cy="1651000"/>
          </a:xfrm>
          <a:prstGeom prst="rect">
            <a:avLst/>
          </a:prstGeom>
          <a:noFill/>
          <a:ln/>
        </p:spPr>
      </p:sp>
      <p:sp>
        <p:nvSpPr>
          <p:cNvPr id="18" name="Shape 14"/>
          <p:cNvSpPr/>
          <p:nvPr/>
        </p:nvSpPr>
        <p:spPr>
          <a:xfrm>
            <a:off x="457200" y="1600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19" name="Shape 15"/>
          <p:cNvSpPr/>
          <p:nvPr/>
        </p:nvSpPr>
        <p:spPr>
          <a:xfrm>
            <a:off x="584200" y="16002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0" name="Text 16"/>
          <p:cNvSpPr/>
          <p:nvPr/>
        </p:nvSpPr>
        <p:spPr>
          <a:xfrm>
            <a:off x="1155700" y="16002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Media Creation Lab / York University Digital Scholarship Infrastructure</a:t>
            </a:r>
            <a:endParaRPr lang="en-US" sz="1400" dirty="0"/>
          </a:p>
        </p:txBody>
      </p:sp>
      <p:sp>
        <p:nvSpPr>
          <p:cNvPr id="21" name="Shape 17"/>
          <p:cNvSpPr/>
          <p:nvPr/>
        </p:nvSpPr>
        <p:spPr>
          <a:xfrm>
            <a:off x="457200" y="1955800"/>
            <a:ext cx="6858000" cy="1295400"/>
          </a:xfrm>
          <a:prstGeom prst="rect">
            <a:avLst/>
          </a:prstGeom>
          <a:noFill/>
          <a:ln/>
        </p:spPr>
      </p:sp>
      <p:sp>
        <p:nvSpPr>
          <p:cNvPr id="22" name="Shape 18"/>
          <p:cNvSpPr/>
          <p:nvPr/>
        </p:nvSpPr>
        <p:spPr>
          <a:xfrm>
            <a:off x="1536700" y="1955800"/>
            <a:ext cx="5778500" cy="1295400"/>
          </a:xfrm>
          <a:prstGeom prst="rect">
            <a:avLst/>
          </a:prstGeom>
          <a:noFill/>
          <a:ln/>
        </p:spPr>
      </p:sp>
      <p:sp>
        <p:nvSpPr>
          <p:cNvPr id="23" name="Text 19"/>
          <p:cNvSpPr/>
          <p:nvPr/>
        </p:nvSpPr>
        <p:spPr>
          <a:xfrm>
            <a:off x="1536700" y="1955800"/>
            <a:ext cx="36406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Maykel Faragalla, lead writer &amp; photographer</a:t>
            </a:r>
            <a:endParaRPr lang="en-US" sz="1400" dirty="0"/>
          </a:p>
        </p:txBody>
      </p:sp>
      <p:sp>
        <p:nvSpPr>
          <p:cNvPr id="24" name="Text 20"/>
          <p:cNvSpPr/>
          <p:nvPr/>
        </p:nvSpPr>
        <p:spPr>
          <a:xfrm>
            <a:off x="1536700" y="2311400"/>
            <a:ext cx="2853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Tim Huynh, editor, &amp; co-lead writer</a:t>
            </a:r>
            <a:endParaRPr lang="en-US" sz="1400" dirty="0"/>
          </a:p>
        </p:txBody>
      </p:sp>
      <p:sp>
        <p:nvSpPr>
          <p:cNvPr id="25" name="Text 21"/>
          <p:cNvSpPr/>
          <p:nvPr/>
        </p:nvSpPr>
        <p:spPr>
          <a:xfrm>
            <a:off x="1536700" y="2667000"/>
            <a:ext cx="2383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Rafia Naz, contributing writer </a:t>
            </a:r>
            <a:endParaRPr lang="en-US" sz="1400" dirty="0"/>
          </a:p>
        </p:txBody>
      </p:sp>
      <p:sp>
        <p:nvSpPr>
          <p:cNvPr id="26" name="Text 22"/>
          <p:cNvSpPr/>
          <p:nvPr/>
        </p:nvSpPr>
        <p:spPr>
          <a:xfrm>
            <a:off x="1536700" y="3022600"/>
            <a:ext cx="2853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Shawon Saha, production assistant</a:t>
            </a:r>
            <a:endParaRPr lang="en-US" sz="1400" dirty="0"/>
          </a:p>
        </p:txBody>
      </p:sp>
      <p:sp>
        <p:nvSpPr>
          <p:cNvPr id="27" name="Shape 23"/>
          <p:cNvSpPr/>
          <p:nvPr/>
        </p:nvSpPr>
        <p:spPr>
          <a:xfrm>
            <a:off x="457200" y="3378200"/>
            <a:ext cx="6858000" cy="2006600"/>
          </a:xfrm>
          <a:prstGeom prst="rect">
            <a:avLst/>
          </a:prstGeom>
          <a:noFill/>
          <a:ln/>
        </p:spPr>
      </p:sp>
      <p:sp>
        <p:nvSpPr>
          <p:cNvPr id="28" name="Shape 24"/>
          <p:cNvSpPr/>
          <p:nvPr/>
        </p:nvSpPr>
        <p:spPr>
          <a:xfrm>
            <a:off x="457200" y="3378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29" name="Shape 25"/>
          <p:cNvSpPr/>
          <p:nvPr/>
        </p:nvSpPr>
        <p:spPr>
          <a:xfrm>
            <a:off x="584200" y="33782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0" name="Text 26"/>
          <p:cNvSpPr/>
          <p:nvPr/>
        </p:nvSpPr>
        <p:spPr>
          <a:xfrm>
            <a:off x="1155700" y="33782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BonaFide Communications, York University Writing Department</a:t>
            </a:r>
            <a:endParaRPr lang="en-US" sz="1400" dirty="0"/>
          </a:p>
        </p:txBody>
      </p:sp>
      <p:sp>
        <p:nvSpPr>
          <p:cNvPr id="31" name="Shape 27"/>
          <p:cNvSpPr/>
          <p:nvPr/>
        </p:nvSpPr>
        <p:spPr>
          <a:xfrm>
            <a:off x="457200" y="3733800"/>
            <a:ext cx="6858000" cy="1651000"/>
          </a:xfrm>
          <a:prstGeom prst="rect">
            <a:avLst/>
          </a:prstGeom>
          <a:noFill/>
          <a:ln/>
        </p:spPr>
      </p:sp>
      <p:sp>
        <p:nvSpPr>
          <p:cNvPr id="32" name="Shape 28"/>
          <p:cNvSpPr/>
          <p:nvPr/>
        </p:nvSpPr>
        <p:spPr>
          <a:xfrm>
            <a:off x="1536700" y="3733800"/>
            <a:ext cx="5778500" cy="1651000"/>
          </a:xfrm>
          <a:prstGeom prst="rect">
            <a:avLst/>
          </a:prstGeom>
          <a:noFill/>
          <a:ln/>
        </p:spPr>
      </p:sp>
      <p:sp>
        <p:nvSpPr>
          <p:cNvPr id="33" name="Text 29"/>
          <p:cNvSpPr/>
          <p:nvPr/>
        </p:nvSpPr>
        <p:spPr>
          <a:xfrm>
            <a:off x="1536700" y="3733800"/>
            <a:ext cx="2345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Nicole Bednarski, consultant</a:t>
            </a:r>
            <a:endParaRPr lang="en-US" sz="1400" dirty="0"/>
          </a:p>
        </p:txBody>
      </p:sp>
      <p:sp>
        <p:nvSpPr>
          <p:cNvPr id="34" name="Text 30"/>
          <p:cNvSpPr/>
          <p:nvPr/>
        </p:nvSpPr>
        <p:spPr>
          <a:xfrm>
            <a:off x="1536700" y="4089400"/>
            <a:ext cx="2662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Charlotte MacDowell, consultant</a:t>
            </a:r>
            <a:endParaRPr lang="en-US" sz="1400" dirty="0"/>
          </a:p>
        </p:txBody>
      </p:sp>
      <p:sp>
        <p:nvSpPr>
          <p:cNvPr id="35" name="Text 31"/>
          <p:cNvSpPr/>
          <p:nvPr/>
        </p:nvSpPr>
        <p:spPr>
          <a:xfrm>
            <a:off x="1536700" y="4445000"/>
            <a:ext cx="21801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Sophie Morgan, consultant</a:t>
            </a:r>
            <a:endParaRPr lang="en-US" sz="1400" dirty="0"/>
          </a:p>
        </p:txBody>
      </p:sp>
      <p:sp>
        <p:nvSpPr>
          <p:cNvPr id="36" name="Text 32"/>
          <p:cNvSpPr/>
          <p:nvPr/>
        </p:nvSpPr>
        <p:spPr>
          <a:xfrm>
            <a:off x="1536700" y="4800600"/>
            <a:ext cx="228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Amanda Naoum, consultant</a:t>
            </a:r>
            <a:endParaRPr lang="en-US" sz="1400" dirty="0"/>
          </a:p>
        </p:txBody>
      </p:sp>
      <p:sp>
        <p:nvSpPr>
          <p:cNvPr id="37" name="Text 33"/>
          <p:cNvSpPr/>
          <p:nvPr/>
        </p:nvSpPr>
        <p:spPr>
          <a:xfrm>
            <a:off x="1536700" y="5156200"/>
            <a:ext cx="21039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Lorena Urican, consultant</a:t>
            </a:r>
            <a:endParaRPr lang="en-US" sz="1400" dirty="0"/>
          </a:p>
        </p:txBody>
      </p:sp>
      <p:sp>
        <p:nvSpPr>
          <p:cNvPr id="38" name="Shape 34"/>
          <p:cNvSpPr/>
          <p:nvPr/>
        </p:nvSpPr>
        <p:spPr>
          <a:xfrm>
            <a:off x="457200" y="55118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39" name="Shape 35"/>
          <p:cNvSpPr/>
          <p:nvPr/>
        </p:nvSpPr>
        <p:spPr>
          <a:xfrm>
            <a:off x="457200" y="55118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40" name="Shape 36"/>
          <p:cNvSpPr/>
          <p:nvPr/>
        </p:nvSpPr>
        <p:spPr>
          <a:xfrm>
            <a:off x="584200" y="5511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41" name="Text 37"/>
          <p:cNvSpPr/>
          <p:nvPr/>
        </p:nvSpPr>
        <p:spPr>
          <a:xfrm>
            <a:off x="1155700" y="55118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Patrons of the Media Creation Lab</a:t>
            </a:r>
            <a:endParaRPr lang="en-US" sz="1400" dirty="0"/>
          </a:p>
        </p:txBody>
      </p:sp>
      <p:sp>
        <p:nvSpPr>
          <p:cNvPr id="42" name="Shape 38"/>
          <p:cNvSpPr/>
          <p:nvPr/>
        </p:nvSpPr>
        <p:spPr>
          <a:xfrm>
            <a:off x="457200" y="8623300"/>
            <a:ext cx="6858000" cy="977900"/>
          </a:xfrm>
          <a:prstGeom prst="rect">
            <a:avLst/>
          </a:prstGeom>
          <a:noFill/>
          <a:ln/>
        </p:spPr>
      </p:sp>
      <p:sp>
        <p:nvSpPr>
          <p:cNvPr id="43" name="Shape 39"/>
          <p:cNvSpPr/>
          <p:nvPr/>
        </p:nvSpPr>
        <p:spPr>
          <a:xfrm>
            <a:off x="1727200" y="8623300"/>
            <a:ext cx="4318000" cy="977900"/>
          </a:xfrm>
          <a:prstGeom prst="rect">
            <a:avLst/>
          </a:prstGeom>
          <a:noFill/>
          <a:ln/>
        </p:spPr>
      </p:sp>
      <p:sp>
        <p:nvSpPr>
          <p:cNvPr id="44" name="Shape 40"/>
          <p:cNvSpPr/>
          <p:nvPr/>
        </p:nvSpPr>
        <p:spPr>
          <a:xfrm>
            <a:off x="3327400" y="8623300"/>
            <a:ext cx="1117600" cy="393700"/>
          </a:xfrm>
          <a:prstGeom prst="rect">
            <a:avLst/>
          </a:prstGeom>
          <a:noFill/>
          <a:ln/>
        </p:spPr>
      </p:sp>
      <p:pic>
        <p:nvPicPr>
          <p:cNvPr id="45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400" y="8623300"/>
            <a:ext cx="1117600" cy="393700"/>
          </a:xfrm>
          <a:prstGeom prst="rect">
            <a:avLst/>
          </a:prstGeom>
        </p:spPr>
      </p:pic>
      <p:sp>
        <p:nvSpPr>
          <p:cNvPr id="46" name="Shape 41"/>
          <p:cNvSpPr/>
          <p:nvPr/>
        </p:nvSpPr>
        <p:spPr>
          <a:xfrm>
            <a:off x="1727200" y="9144000"/>
            <a:ext cx="4318000" cy="457200"/>
          </a:xfrm>
          <a:prstGeom prst="rect">
            <a:avLst/>
          </a:prstGeom>
          <a:noFill/>
          <a:ln/>
        </p:spPr>
      </p:sp>
      <p:sp>
        <p:nvSpPr>
          <p:cNvPr id="47" name="Text 42"/>
          <p:cNvSpPr/>
          <p:nvPr/>
        </p:nvSpPr>
        <p:spPr>
          <a:xfrm>
            <a:off x="1727200" y="9144000"/>
            <a:ext cx="43772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This work is licensed under a </a:t>
            </a:r>
            <a:pPr algn="l">
              <a:spcAft>
                <a:spcPts val="150"/>
              </a:spcAft>
            </a:pPr>
            <a:r>
              <a:rPr lang="en-US" sz="14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4" invalidUrl="" action="" tgtFrame="" tooltip="Open https://creativecommons.org/licenses/by-nc/4.0/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Attribution-NonCommercial 4.0 International License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1400" dirty="0"/>
          </a:p>
        </p:txBody>
      </p:sp>
      <p:sp>
        <p:nvSpPr>
          <p:cNvPr id="48" name="Shape 4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49" name="Shape 44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50" name="Shape 45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51" name="Shape 46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52" name="Shape 47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457200"/>
            <a:ext cx="6858000" cy="91440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4" name="Shape 1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5" name="Shape 2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6" name="Shape 3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4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/>
        </p:spPr>
      </p:sp>
      <p:sp>
        <p:nvSpPr>
          <p:cNvPr id="3" name="Shape 1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4" name="Shape 2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5" name="Text 3"/>
          <p:cNvSpPr/>
          <p:nvPr/>
        </p:nvSpPr>
        <p:spPr>
          <a:xfrm>
            <a:off x="7200900" y="457200"/>
            <a:ext cx="1735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</a:t>
            </a:r>
            <a:endParaRPr lang="en-US" sz="14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685800"/>
            <a:ext cx="6858000" cy="368300"/>
          </a:xfrm>
          <a:prstGeom prst="rect">
            <a:avLst/>
          </a:prstGeom>
        </p:spPr>
      </p:pic>
      <p:sp>
        <p:nvSpPr>
          <p:cNvPr id="7" name="Shape 4"/>
          <p:cNvSpPr/>
          <p:nvPr/>
        </p:nvSpPr>
        <p:spPr>
          <a:xfrm>
            <a:off x="457200" y="685800"/>
            <a:ext cx="6858000" cy="368300"/>
          </a:xfrm>
          <a:prstGeom prst="rect">
            <a:avLst/>
          </a:prstGeom>
          <a:noFill/>
          <a:ln/>
        </p:spPr>
      </p:sp>
      <p:sp>
        <p:nvSpPr>
          <p:cNvPr id="8" name="Shape 5"/>
          <p:cNvSpPr/>
          <p:nvPr/>
        </p:nvSpPr>
        <p:spPr>
          <a:xfrm>
            <a:off x="457200" y="742950"/>
            <a:ext cx="254000" cy="254000"/>
          </a:xfrm>
          <a:prstGeom prst="rect">
            <a:avLst/>
          </a:prstGeom>
          <a:noFill/>
          <a:ln/>
        </p:spPr>
      </p:sp>
      <p:pic>
        <p:nvPicPr>
          <p:cNvPr id="9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42950"/>
            <a:ext cx="254000" cy="254000"/>
          </a:xfrm>
          <a:prstGeom prst="rect">
            <a:avLst/>
          </a:prstGeom>
        </p:spPr>
      </p:pic>
      <p:pic>
        <p:nvPicPr>
          <p:cNvPr id="10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00" y="685800"/>
            <a:ext cx="6540500" cy="368300"/>
          </a:xfrm>
          <a:prstGeom prst="rect">
            <a:avLst/>
          </a:prstGeom>
        </p:spPr>
      </p:pic>
      <p:sp>
        <p:nvSpPr>
          <p:cNvPr id="11" name="Text 6"/>
          <p:cNvSpPr/>
          <p:nvPr/>
        </p:nvSpPr>
        <p:spPr>
          <a:xfrm>
            <a:off x="774700" y="685800"/>
            <a:ext cx="3153833" cy="4614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22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Before using the device</a:t>
            </a:r>
            <a:endParaRPr lang="en-US" sz="2200" dirty="0"/>
          </a:p>
        </p:txBody>
      </p:sp>
      <p:sp>
        <p:nvSpPr>
          <p:cNvPr id="12" name="Shape 7"/>
          <p:cNvSpPr/>
          <p:nvPr/>
        </p:nvSpPr>
        <p:spPr>
          <a:xfrm>
            <a:off x="457200" y="1054100"/>
            <a:ext cx="6858000" cy="914400"/>
          </a:xfrm>
          <a:prstGeom prst="rect">
            <a:avLst/>
          </a:prstGeom>
          <a:noFill/>
          <a:ln/>
        </p:spPr>
      </p:sp>
      <p:sp>
        <p:nvSpPr>
          <p:cNvPr id="13" name="Shape 8"/>
          <p:cNvSpPr/>
          <p:nvPr/>
        </p:nvSpPr>
        <p:spPr>
          <a:xfrm>
            <a:off x="584200" y="10541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4" name="Text 9"/>
          <p:cNvSpPr/>
          <p:nvPr/>
        </p:nvSpPr>
        <p:spPr>
          <a:xfrm>
            <a:off x="867833" y="10541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400" dirty="0"/>
          </a:p>
        </p:txBody>
      </p:sp>
      <p:sp>
        <p:nvSpPr>
          <p:cNvPr id="15" name="Text 10"/>
          <p:cNvSpPr/>
          <p:nvPr/>
        </p:nvSpPr>
        <p:spPr>
          <a:xfrm>
            <a:off x="1155700" y="1054100"/>
            <a:ext cx="6091767" cy="9736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Wear solid-color or simple-pattern tops. Additionally, wear darker colours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 help the fluorescent ink stand out while directing attention to your face. In other words, busy patterns and/or bright colours will distract from the content.</a:t>
            </a:r>
            <a:endParaRPr lang="en-US" sz="1400" dirty="0"/>
          </a:p>
        </p:txBody>
      </p:sp>
      <p:sp>
        <p:nvSpPr>
          <p:cNvPr id="16" name="Shape 11"/>
          <p:cNvSpPr/>
          <p:nvPr/>
        </p:nvSpPr>
        <p:spPr>
          <a:xfrm>
            <a:off x="457200" y="19685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17" name="Shape 12"/>
          <p:cNvSpPr/>
          <p:nvPr/>
        </p:nvSpPr>
        <p:spPr>
          <a:xfrm>
            <a:off x="584200" y="19685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8" name="Text 13"/>
          <p:cNvSpPr/>
          <p:nvPr/>
        </p:nvSpPr>
        <p:spPr>
          <a:xfrm>
            <a:off x="867833" y="19685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400" dirty="0"/>
          </a:p>
        </p:txBody>
      </p:sp>
      <p:sp>
        <p:nvSpPr>
          <p:cNvPr id="19" name="Text 14"/>
          <p:cNvSpPr/>
          <p:nvPr/>
        </p:nvSpPr>
        <p:spPr>
          <a:xfrm>
            <a:off x="1155700" y="19685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Avoid wearing clothes that have text or logos.</a:t>
            </a:r>
            <a:endParaRPr lang="en-US" sz="1400" dirty="0"/>
          </a:p>
        </p:txBody>
      </p:sp>
      <p:sp>
        <p:nvSpPr>
          <p:cNvPr id="20" name="Shape 15"/>
          <p:cNvSpPr/>
          <p:nvPr/>
        </p:nvSpPr>
        <p:spPr>
          <a:xfrm>
            <a:off x="457200" y="21971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21" name="Shape 16"/>
          <p:cNvSpPr/>
          <p:nvPr/>
        </p:nvSpPr>
        <p:spPr>
          <a:xfrm>
            <a:off x="584200" y="21971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2" name="Text 17"/>
          <p:cNvSpPr/>
          <p:nvPr/>
        </p:nvSpPr>
        <p:spPr>
          <a:xfrm>
            <a:off x="867833" y="21971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</a:t>
            </a:r>
            <a:endParaRPr lang="en-US" sz="1400" dirty="0"/>
          </a:p>
        </p:txBody>
      </p:sp>
      <p:sp>
        <p:nvSpPr>
          <p:cNvPr id="23" name="Text 18"/>
          <p:cNvSpPr/>
          <p:nvPr/>
        </p:nvSpPr>
        <p:spPr>
          <a:xfrm>
            <a:off x="1155700" y="21971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Avoid writing directly in front of your face.</a:t>
            </a:r>
            <a:endParaRPr lang="en-US" sz="1400" dirty="0"/>
          </a:p>
        </p:txBody>
      </p:sp>
      <p:sp>
        <p:nvSpPr>
          <p:cNvPr id="24" name="Shape 19"/>
          <p:cNvSpPr/>
          <p:nvPr/>
        </p:nvSpPr>
        <p:spPr>
          <a:xfrm>
            <a:off x="457200" y="24257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25" name="Shape 20"/>
          <p:cNvSpPr/>
          <p:nvPr/>
        </p:nvSpPr>
        <p:spPr>
          <a:xfrm>
            <a:off x="584200" y="24257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6" name="Text 21"/>
          <p:cNvSpPr/>
          <p:nvPr/>
        </p:nvSpPr>
        <p:spPr>
          <a:xfrm>
            <a:off x="867833" y="24257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</a:t>
            </a:r>
            <a:endParaRPr lang="en-US" sz="1400" dirty="0"/>
          </a:p>
        </p:txBody>
      </p:sp>
      <p:sp>
        <p:nvSpPr>
          <p:cNvPr id="27" name="Text 22"/>
          <p:cNvSpPr/>
          <p:nvPr/>
        </p:nvSpPr>
        <p:spPr>
          <a:xfrm>
            <a:off x="1155700" y="24257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the provided materials to write with and clean the board.</a:t>
            </a:r>
            <a:endParaRPr lang="en-US" sz="1400" dirty="0"/>
          </a:p>
        </p:txBody>
      </p:sp>
      <p:sp>
        <p:nvSpPr>
          <p:cNvPr id="28" name="Shape 23"/>
          <p:cNvSpPr/>
          <p:nvPr/>
        </p:nvSpPr>
        <p:spPr>
          <a:xfrm>
            <a:off x="457200" y="26543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29" name="Shape 24"/>
          <p:cNvSpPr/>
          <p:nvPr/>
        </p:nvSpPr>
        <p:spPr>
          <a:xfrm>
            <a:off x="584200" y="26543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0" name="Text 25"/>
          <p:cNvSpPr/>
          <p:nvPr/>
        </p:nvSpPr>
        <p:spPr>
          <a:xfrm>
            <a:off x="867833" y="26543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</a:t>
            </a:r>
            <a:endParaRPr lang="en-US" sz="1400" dirty="0"/>
          </a:p>
        </p:txBody>
      </p:sp>
      <p:sp>
        <p:nvSpPr>
          <p:cNvPr id="31" name="Text 26"/>
          <p:cNvSpPr/>
          <p:nvPr/>
        </p:nvSpPr>
        <p:spPr>
          <a:xfrm>
            <a:off x="1155700" y="26543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Note that you need access to a computer that has both USB-A and USB-C ports.</a:t>
            </a:r>
            <a:endParaRPr lang="en-US" sz="1400" dirty="0"/>
          </a:p>
        </p:txBody>
      </p:sp>
      <p:sp>
        <p:nvSpPr>
          <p:cNvPr id="32" name="Shape 27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33" name="Shape 28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34" name="Shape 29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35" name="Shape 30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36" name="Shape 31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/>
        </p:spPr>
      </p:sp>
      <p:sp>
        <p:nvSpPr>
          <p:cNvPr id="3" name="Shape 1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4" name="Shape 2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5" name="Text 3"/>
          <p:cNvSpPr/>
          <p:nvPr/>
        </p:nvSpPr>
        <p:spPr>
          <a:xfrm>
            <a:off x="7200900" y="457200"/>
            <a:ext cx="1735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14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685800"/>
            <a:ext cx="6858000" cy="368300"/>
          </a:xfrm>
          <a:prstGeom prst="rect">
            <a:avLst/>
          </a:prstGeom>
        </p:spPr>
      </p:pic>
      <p:sp>
        <p:nvSpPr>
          <p:cNvPr id="7" name="Shape 4"/>
          <p:cNvSpPr/>
          <p:nvPr/>
        </p:nvSpPr>
        <p:spPr>
          <a:xfrm>
            <a:off x="457200" y="685800"/>
            <a:ext cx="6858000" cy="368300"/>
          </a:xfrm>
          <a:prstGeom prst="rect">
            <a:avLst/>
          </a:prstGeom>
          <a:noFill/>
          <a:ln/>
        </p:spPr>
      </p:sp>
      <p:sp>
        <p:nvSpPr>
          <p:cNvPr id="8" name="Shape 5"/>
          <p:cNvSpPr/>
          <p:nvPr/>
        </p:nvSpPr>
        <p:spPr>
          <a:xfrm>
            <a:off x="457200" y="742950"/>
            <a:ext cx="254000" cy="254000"/>
          </a:xfrm>
          <a:prstGeom prst="rect">
            <a:avLst/>
          </a:prstGeom>
          <a:noFill/>
          <a:ln/>
        </p:spPr>
      </p:sp>
      <p:pic>
        <p:nvPicPr>
          <p:cNvPr id="9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42950"/>
            <a:ext cx="254000" cy="254000"/>
          </a:xfrm>
          <a:prstGeom prst="rect">
            <a:avLst/>
          </a:prstGeom>
        </p:spPr>
      </p:pic>
      <p:pic>
        <p:nvPicPr>
          <p:cNvPr id="10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00" y="685800"/>
            <a:ext cx="6540500" cy="368300"/>
          </a:xfrm>
          <a:prstGeom prst="rect">
            <a:avLst/>
          </a:prstGeom>
        </p:spPr>
      </p:pic>
      <p:sp>
        <p:nvSpPr>
          <p:cNvPr id="11" name="Text 6"/>
          <p:cNvSpPr/>
          <p:nvPr/>
        </p:nvSpPr>
        <p:spPr>
          <a:xfrm>
            <a:off x="774700" y="685800"/>
            <a:ext cx="1706033" cy="4614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22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Instructions</a:t>
            </a:r>
            <a:endParaRPr lang="en-US" sz="2200" dirty="0"/>
          </a:p>
        </p:txBody>
      </p:sp>
      <p:sp>
        <p:nvSpPr>
          <p:cNvPr id="12" name="Shape 7"/>
          <p:cNvSpPr/>
          <p:nvPr/>
        </p:nvSpPr>
        <p:spPr>
          <a:xfrm>
            <a:off x="457200" y="1054100"/>
            <a:ext cx="6858000" cy="292100"/>
          </a:xfrm>
          <a:prstGeom prst="rect">
            <a:avLst/>
          </a:prstGeom>
          <a:noFill/>
          <a:ln/>
        </p:spPr>
      </p:sp>
      <p:sp>
        <p:nvSpPr>
          <p:cNvPr id="13" name="Shape 8"/>
          <p:cNvSpPr/>
          <p:nvPr/>
        </p:nvSpPr>
        <p:spPr>
          <a:xfrm>
            <a:off x="584200" y="1054100"/>
            <a:ext cx="508000" cy="292100"/>
          </a:xfrm>
          <a:prstGeom prst="rect">
            <a:avLst/>
          </a:prstGeom>
          <a:noFill/>
          <a:ln/>
        </p:spPr>
      </p:sp>
      <p:sp>
        <p:nvSpPr>
          <p:cNvPr id="14" name="Text 9"/>
          <p:cNvSpPr/>
          <p:nvPr/>
        </p:nvSpPr>
        <p:spPr>
          <a:xfrm>
            <a:off x="800100" y="1054100"/>
            <a:ext cx="2921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800" dirty="0"/>
          </a:p>
        </p:txBody>
      </p:sp>
      <p:sp>
        <p:nvSpPr>
          <p:cNvPr id="15" name="Shape 10"/>
          <p:cNvSpPr/>
          <p:nvPr/>
        </p:nvSpPr>
        <p:spPr>
          <a:xfrm>
            <a:off x="1155700" y="1054100"/>
            <a:ext cx="6159500" cy="292100"/>
          </a:xfrm>
          <a:prstGeom prst="rect">
            <a:avLst/>
          </a:prstGeom>
          <a:noFill/>
          <a:ln/>
        </p:spPr>
      </p:sp>
      <p:sp>
        <p:nvSpPr>
          <p:cNvPr id="16" name="Text 11"/>
          <p:cNvSpPr/>
          <p:nvPr/>
        </p:nvSpPr>
        <p:spPr>
          <a:xfrm>
            <a:off x="1155700" y="1054100"/>
            <a:ext cx="62357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Setting up the lightboard </a:t>
            </a:r>
            <a:endParaRPr lang="en-US" sz="1800" dirty="0"/>
          </a:p>
        </p:txBody>
      </p:sp>
      <p:sp>
        <p:nvSpPr>
          <p:cNvPr id="17" name="Shape 12"/>
          <p:cNvSpPr/>
          <p:nvPr/>
        </p:nvSpPr>
        <p:spPr>
          <a:xfrm>
            <a:off x="457200" y="1346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18" name="Shape 13"/>
          <p:cNvSpPr/>
          <p:nvPr/>
        </p:nvSpPr>
        <p:spPr>
          <a:xfrm>
            <a:off x="584200" y="13462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9" name="Text 14"/>
          <p:cNvSpPr/>
          <p:nvPr/>
        </p:nvSpPr>
        <p:spPr>
          <a:xfrm>
            <a:off x="867833" y="13462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400" dirty="0"/>
          </a:p>
        </p:txBody>
      </p:sp>
      <p:sp>
        <p:nvSpPr>
          <p:cNvPr id="20" name="Text 15"/>
          <p:cNvSpPr/>
          <p:nvPr/>
        </p:nvSpPr>
        <p:spPr>
          <a:xfrm>
            <a:off x="1155700" y="13462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Plug the lightboard’s power cable into the nearest outlet.</a:t>
            </a:r>
            <a:endParaRPr lang="en-US" sz="1400" dirty="0"/>
          </a:p>
        </p:txBody>
      </p:sp>
      <p:sp>
        <p:nvSpPr>
          <p:cNvPr id="21" name="Shape 16"/>
          <p:cNvSpPr/>
          <p:nvPr/>
        </p:nvSpPr>
        <p:spPr>
          <a:xfrm>
            <a:off x="457200" y="15748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22" name="Shape 17"/>
          <p:cNvSpPr/>
          <p:nvPr/>
        </p:nvSpPr>
        <p:spPr>
          <a:xfrm>
            <a:off x="584200" y="1574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3" name="Text 18"/>
          <p:cNvSpPr/>
          <p:nvPr/>
        </p:nvSpPr>
        <p:spPr>
          <a:xfrm>
            <a:off x="867833" y="15748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400" dirty="0"/>
          </a:p>
        </p:txBody>
      </p:sp>
      <p:sp>
        <p:nvSpPr>
          <p:cNvPr id="24" name="Text 19"/>
          <p:cNvSpPr/>
          <p:nvPr/>
        </p:nvSpPr>
        <p:spPr>
          <a:xfrm>
            <a:off x="1155700" y="15748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the two brightness knobs located on the right side of the board (Fig. 1a) as needed:</a:t>
            </a:r>
            <a:endParaRPr lang="en-US" sz="1400" dirty="0"/>
          </a:p>
        </p:txBody>
      </p:sp>
      <p:pic>
        <p:nvPicPr>
          <p:cNvPr id="25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032000"/>
            <a:ext cx="6858000" cy="228600"/>
          </a:xfrm>
          <a:prstGeom prst="rect">
            <a:avLst/>
          </a:prstGeom>
        </p:spPr>
      </p:pic>
      <p:sp>
        <p:nvSpPr>
          <p:cNvPr id="26" name="Shape 20"/>
          <p:cNvSpPr/>
          <p:nvPr/>
        </p:nvSpPr>
        <p:spPr>
          <a:xfrm>
            <a:off x="965200" y="20320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7" name="Text 21"/>
          <p:cNvSpPr/>
          <p:nvPr/>
        </p:nvSpPr>
        <p:spPr>
          <a:xfrm>
            <a:off x="1083733" y="20320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2.1.</a:t>
            </a:r>
            <a:endParaRPr lang="en-US" sz="1400" dirty="0"/>
          </a:p>
        </p:txBody>
      </p:sp>
      <p:sp>
        <p:nvSpPr>
          <p:cNvPr id="28" name="Text 22"/>
          <p:cNvSpPr/>
          <p:nvPr/>
        </p:nvSpPr>
        <p:spPr>
          <a:xfrm>
            <a:off x="1536700" y="20320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Turn the first knob (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CH1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) to adjust the brightness of the presenter.</a:t>
            </a:r>
            <a:endParaRPr lang="en-US" sz="1400" dirty="0"/>
          </a:p>
        </p:txBody>
      </p:sp>
      <p:pic>
        <p:nvPicPr>
          <p:cNvPr id="29" name="Image 4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260600"/>
            <a:ext cx="6858000" cy="228600"/>
          </a:xfrm>
          <a:prstGeom prst="rect">
            <a:avLst/>
          </a:prstGeom>
        </p:spPr>
      </p:pic>
      <p:sp>
        <p:nvSpPr>
          <p:cNvPr id="30" name="Shape 23"/>
          <p:cNvSpPr/>
          <p:nvPr/>
        </p:nvSpPr>
        <p:spPr>
          <a:xfrm>
            <a:off x="965200" y="22606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1" name="Text 24"/>
          <p:cNvSpPr/>
          <p:nvPr/>
        </p:nvSpPr>
        <p:spPr>
          <a:xfrm>
            <a:off x="1083733" y="22606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2.2.</a:t>
            </a:r>
            <a:endParaRPr lang="en-US" sz="1400" dirty="0"/>
          </a:p>
        </p:txBody>
      </p:sp>
      <p:sp>
        <p:nvSpPr>
          <p:cNvPr id="32" name="Text 25"/>
          <p:cNvSpPr/>
          <p:nvPr/>
        </p:nvSpPr>
        <p:spPr>
          <a:xfrm>
            <a:off x="1536700" y="22606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Turn the second knob (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CH2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) to adjust the brightness of the writing.</a:t>
            </a:r>
            <a:endParaRPr lang="en-US" sz="1400" dirty="0"/>
          </a:p>
        </p:txBody>
      </p:sp>
      <p:sp>
        <p:nvSpPr>
          <p:cNvPr id="33" name="Shape 26"/>
          <p:cNvSpPr/>
          <p:nvPr/>
        </p:nvSpPr>
        <p:spPr>
          <a:xfrm>
            <a:off x="457200" y="2489200"/>
            <a:ext cx="6858000" cy="3060700"/>
          </a:xfrm>
          <a:prstGeom prst="rect">
            <a:avLst/>
          </a:prstGeom>
          <a:noFill/>
          <a:ln/>
        </p:spPr>
      </p:sp>
      <p:pic>
        <p:nvPicPr>
          <p:cNvPr id="34" name="Image 5" descr="preencoded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6200" y="2616200"/>
            <a:ext cx="5080000" cy="2540000"/>
          </a:xfrm>
          <a:prstGeom prst="rect">
            <a:avLst/>
          </a:prstGeom>
        </p:spPr>
      </p:pic>
      <p:sp>
        <p:nvSpPr>
          <p:cNvPr id="35" name="Text 27"/>
          <p:cNvSpPr/>
          <p:nvPr/>
        </p:nvSpPr>
        <p:spPr>
          <a:xfrm>
            <a:off x="427567" y="5194300"/>
            <a:ext cx="6917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Fig. 1a.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Brightness knobs on right side of board</a:t>
            </a:r>
            <a:endParaRPr lang="en-US" sz="1400" dirty="0"/>
          </a:p>
        </p:txBody>
      </p:sp>
      <p:sp>
        <p:nvSpPr>
          <p:cNvPr id="36" name="Shape 28"/>
          <p:cNvSpPr/>
          <p:nvPr/>
        </p:nvSpPr>
        <p:spPr>
          <a:xfrm>
            <a:off x="457200" y="5549900"/>
            <a:ext cx="6858000" cy="292100"/>
          </a:xfrm>
          <a:prstGeom prst="rect">
            <a:avLst/>
          </a:prstGeom>
          <a:noFill/>
          <a:ln/>
        </p:spPr>
      </p:sp>
      <p:sp>
        <p:nvSpPr>
          <p:cNvPr id="37" name="Shape 29"/>
          <p:cNvSpPr/>
          <p:nvPr/>
        </p:nvSpPr>
        <p:spPr>
          <a:xfrm>
            <a:off x="584200" y="5549900"/>
            <a:ext cx="508000" cy="292100"/>
          </a:xfrm>
          <a:prstGeom prst="rect">
            <a:avLst/>
          </a:prstGeom>
          <a:noFill/>
          <a:ln/>
        </p:spPr>
      </p:sp>
      <p:sp>
        <p:nvSpPr>
          <p:cNvPr id="38" name="Text 30"/>
          <p:cNvSpPr/>
          <p:nvPr/>
        </p:nvSpPr>
        <p:spPr>
          <a:xfrm>
            <a:off x="800100" y="5549900"/>
            <a:ext cx="2921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800" dirty="0"/>
          </a:p>
        </p:txBody>
      </p:sp>
      <p:sp>
        <p:nvSpPr>
          <p:cNvPr id="39" name="Shape 31"/>
          <p:cNvSpPr/>
          <p:nvPr/>
        </p:nvSpPr>
        <p:spPr>
          <a:xfrm>
            <a:off x="1155700" y="5549900"/>
            <a:ext cx="6159500" cy="292100"/>
          </a:xfrm>
          <a:prstGeom prst="rect">
            <a:avLst/>
          </a:prstGeom>
          <a:noFill/>
          <a:ln/>
        </p:spPr>
      </p:sp>
      <p:sp>
        <p:nvSpPr>
          <p:cNvPr id="40" name="Text 32"/>
          <p:cNvSpPr/>
          <p:nvPr/>
        </p:nvSpPr>
        <p:spPr>
          <a:xfrm>
            <a:off x="1155700" y="5549900"/>
            <a:ext cx="62357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Setting up the camera/video</a:t>
            </a:r>
            <a:endParaRPr lang="en-US" sz="1800" dirty="0"/>
          </a:p>
        </p:txBody>
      </p:sp>
      <p:sp>
        <p:nvSpPr>
          <p:cNvPr id="41" name="Shape 33"/>
          <p:cNvSpPr/>
          <p:nvPr/>
        </p:nvSpPr>
        <p:spPr>
          <a:xfrm>
            <a:off x="457200" y="58420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42" name="Shape 34"/>
          <p:cNvSpPr/>
          <p:nvPr/>
        </p:nvSpPr>
        <p:spPr>
          <a:xfrm>
            <a:off x="584200" y="58420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43" name="Text 35"/>
          <p:cNvSpPr/>
          <p:nvPr/>
        </p:nvSpPr>
        <p:spPr>
          <a:xfrm>
            <a:off x="867833" y="58420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400" dirty="0"/>
          </a:p>
        </p:txBody>
      </p:sp>
      <p:sp>
        <p:nvSpPr>
          <p:cNvPr id="44" name="Text 36"/>
          <p:cNvSpPr/>
          <p:nvPr/>
        </p:nvSpPr>
        <p:spPr>
          <a:xfrm>
            <a:off x="1155700" y="58420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Remove the camera lens’s filter-and-cap unit by sliding it downward and away from the bottom of the camera (Fig. 2a).</a:t>
            </a:r>
            <a:endParaRPr lang="en-US" sz="1400" dirty="0"/>
          </a:p>
        </p:txBody>
      </p:sp>
      <p:sp>
        <p:nvSpPr>
          <p:cNvPr id="45" name="Shape 37"/>
          <p:cNvSpPr/>
          <p:nvPr/>
        </p:nvSpPr>
        <p:spPr>
          <a:xfrm>
            <a:off x="457200" y="62992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46" name="Shape 38"/>
          <p:cNvSpPr/>
          <p:nvPr/>
        </p:nvSpPr>
        <p:spPr>
          <a:xfrm>
            <a:off x="584200" y="62992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47" name="Text 39"/>
          <p:cNvSpPr/>
          <p:nvPr/>
        </p:nvSpPr>
        <p:spPr>
          <a:xfrm>
            <a:off x="867833" y="62992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400" dirty="0"/>
          </a:p>
        </p:txBody>
      </p:sp>
      <p:sp>
        <p:nvSpPr>
          <p:cNvPr id="48" name="Text 40"/>
          <p:cNvSpPr/>
          <p:nvPr/>
        </p:nvSpPr>
        <p:spPr>
          <a:xfrm>
            <a:off x="1155700" y="62992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Connect the USB cable from the socket on the back of the camera to the computer’s USB port (USB-A).</a:t>
            </a:r>
            <a:endParaRPr lang="en-US" sz="1400" dirty="0"/>
          </a:p>
        </p:txBody>
      </p:sp>
      <p:sp>
        <p:nvSpPr>
          <p:cNvPr id="49" name="Shape 41"/>
          <p:cNvSpPr/>
          <p:nvPr/>
        </p:nvSpPr>
        <p:spPr>
          <a:xfrm>
            <a:off x="457200" y="6756400"/>
            <a:ext cx="6858000" cy="2844800"/>
          </a:xfrm>
          <a:prstGeom prst="rect">
            <a:avLst/>
          </a:prstGeom>
          <a:noFill/>
          <a:ln/>
        </p:spPr>
      </p:sp>
      <p:pic>
        <p:nvPicPr>
          <p:cNvPr id="50" name="Image 6" descr="preencoded.png">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6200" y="6883400"/>
            <a:ext cx="5080000" cy="2324100"/>
          </a:xfrm>
          <a:prstGeom prst="rect">
            <a:avLst/>
          </a:prstGeom>
        </p:spPr>
      </p:pic>
      <p:sp>
        <p:nvSpPr>
          <p:cNvPr id="51" name="Text 42"/>
          <p:cNvSpPr/>
          <p:nvPr/>
        </p:nvSpPr>
        <p:spPr>
          <a:xfrm>
            <a:off x="427567" y="9245600"/>
            <a:ext cx="6917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Fig. 2a.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Removing filter-and-cap unit of camera lens</a:t>
            </a:r>
            <a:endParaRPr lang="en-US" sz="1400" dirty="0"/>
          </a:p>
        </p:txBody>
      </p:sp>
      <p:sp>
        <p:nvSpPr>
          <p:cNvPr id="52" name="Shape 4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53" name="Shape 44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54" name="Shape 45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55" name="Shape 46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56" name="Shape 47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/>
        </p:spPr>
      </p:sp>
      <p:sp>
        <p:nvSpPr>
          <p:cNvPr id="3" name="Shape 1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4" name="Shape 2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5" name="Text 3"/>
          <p:cNvSpPr/>
          <p:nvPr/>
        </p:nvSpPr>
        <p:spPr>
          <a:xfrm>
            <a:off x="7200900" y="457200"/>
            <a:ext cx="1735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</a:t>
            </a:r>
            <a:endParaRPr lang="en-US" sz="1400" dirty="0"/>
          </a:p>
        </p:txBody>
      </p:sp>
      <p:sp>
        <p:nvSpPr>
          <p:cNvPr id="6" name="Shape 4"/>
          <p:cNvSpPr/>
          <p:nvPr/>
        </p:nvSpPr>
        <p:spPr>
          <a:xfrm>
            <a:off x="457200" y="6858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7" name="Shape 5"/>
          <p:cNvSpPr/>
          <p:nvPr/>
        </p:nvSpPr>
        <p:spPr>
          <a:xfrm>
            <a:off x="584200" y="685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8" name="Text 6"/>
          <p:cNvSpPr/>
          <p:nvPr/>
        </p:nvSpPr>
        <p:spPr>
          <a:xfrm>
            <a:off x="867833" y="6858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</a:t>
            </a:r>
            <a:endParaRPr lang="en-US" sz="1400" dirty="0"/>
          </a:p>
        </p:txBody>
      </p:sp>
      <p:sp>
        <p:nvSpPr>
          <p:cNvPr id="9" name="Text 7"/>
          <p:cNvSpPr/>
          <p:nvPr/>
        </p:nvSpPr>
        <p:spPr>
          <a:xfrm>
            <a:off x="1155700" y="6858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(Optional) Become familiar with the remote control (Fig. 2a):</a:t>
            </a:r>
            <a:endParaRPr lang="en-US" sz="14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914400"/>
            <a:ext cx="6858000" cy="228600"/>
          </a:xfrm>
          <a:prstGeom prst="rect">
            <a:avLst/>
          </a:prstGeom>
        </p:spPr>
      </p:pic>
      <p:sp>
        <p:nvSpPr>
          <p:cNvPr id="11" name="Shape 8"/>
          <p:cNvSpPr/>
          <p:nvPr/>
        </p:nvSpPr>
        <p:spPr>
          <a:xfrm>
            <a:off x="965200" y="9144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2" name="Text 9"/>
          <p:cNvSpPr/>
          <p:nvPr/>
        </p:nvSpPr>
        <p:spPr>
          <a:xfrm>
            <a:off x="1134533" y="914400"/>
            <a:ext cx="3386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3.i.</a:t>
            </a:r>
            <a:endParaRPr lang="en-US" sz="1400" dirty="0"/>
          </a:p>
        </p:txBody>
      </p:sp>
      <p:sp>
        <p:nvSpPr>
          <p:cNvPr id="13" name="Text 10"/>
          <p:cNvSpPr/>
          <p:nvPr/>
        </p:nvSpPr>
        <p:spPr>
          <a:xfrm>
            <a:off x="1536700" y="9144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Pan/move the camera using the arrow buttons (middle of remote). </a:t>
            </a:r>
            <a:endParaRPr lang="en-US" sz="1400" dirty="0"/>
          </a:p>
        </p:txBody>
      </p:sp>
      <p:pic>
        <p:nvPicPr>
          <p:cNvPr id="1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6858000" cy="228600"/>
          </a:xfrm>
          <a:prstGeom prst="rect">
            <a:avLst/>
          </a:prstGeom>
        </p:spPr>
      </p:pic>
      <p:sp>
        <p:nvSpPr>
          <p:cNvPr id="15" name="Shape 11"/>
          <p:cNvSpPr/>
          <p:nvPr/>
        </p:nvSpPr>
        <p:spPr>
          <a:xfrm>
            <a:off x="965200" y="11430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6" name="Text 12"/>
          <p:cNvSpPr/>
          <p:nvPr/>
        </p:nvSpPr>
        <p:spPr>
          <a:xfrm>
            <a:off x="1083733" y="11430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3.ii.</a:t>
            </a:r>
            <a:endParaRPr lang="en-US" sz="1400" dirty="0"/>
          </a:p>
        </p:txBody>
      </p:sp>
      <p:sp>
        <p:nvSpPr>
          <p:cNvPr id="17" name="Text 13"/>
          <p:cNvSpPr/>
          <p:nvPr/>
        </p:nvSpPr>
        <p:spPr>
          <a:xfrm>
            <a:off x="1536700" y="11430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Zoom in/out using the two pairs of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+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and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-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buttons (bottom third).</a:t>
            </a:r>
            <a:endParaRPr lang="en-US" sz="1400" dirty="0"/>
          </a:p>
        </p:txBody>
      </p:sp>
      <p:pic>
        <p:nvPicPr>
          <p:cNvPr id="18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6858000" cy="228600"/>
          </a:xfrm>
          <a:prstGeom prst="rect">
            <a:avLst/>
          </a:prstGeom>
        </p:spPr>
      </p:pic>
      <p:sp>
        <p:nvSpPr>
          <p:cNvPr id="19" name="Shape 14"/>
          <p:cNvSpPr/>
          <p:nvPr/>
        </p:nvSpPr>
        <p:spPr>
          <a:xfrm>
            <a:off x="965200" y="13716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0" name="Text 15"/>
          <p:cNvSpPr/>
          <p:nvPr/>
        </p:nvSpPr>
        <p:spPr>
          <a:xfrm>
            <a:off x="1032933" y="1371600"/>
            <a:ext cx="440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3.iii.</a:t>
            </a:r>
            <a:endParaRPr lang="en-US" sz="1400" dirty="0"/>
          </a:p>
        </p:txBody>
      </p:sp>
      <p:sp>
        <p:nvSpPr>
          <p:cNvPr id="21" name="Text 16"/>
          <p:cNvSpPr/>
          <p:nvPr/>
        </p:nvSpPr>
        <p:spPr>
          <a:xfrm>
            <a:off x="1536700" y="13716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Navigate the presets using the number buttons (top of remote).</a:t>
            </a:r>
            <a:endParaRPr lang="en-US" sz="1400" dirty="0"/>
          </a:p>
        </p:txBody>
      </p:sp>
      <p:sp>
        <p:nvSpPr>
          <p:cNvPr id="22" name="Shape 17"/>
          <p:cNvSpPr/>
          <p:nvPr/>
        </p:nvSpPr>
        <p:spPr>
          <a:xfrm>
            <a:off x="457200" y="1600200"/>
            <a:ext cx="6858000" cy="3060700"/>
          </a:xfrm>
          <a:prstGeom prst="rect">
            <a:avLst/>
          </a:prstGeom>
          <a:noFill/>
          <a:ln/>
        </p:spPr>
      </p:sp>
      <p:pic>
        <p:nvPicPr>
          <p:cNvPr id="23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6200" y="1727200"/>
            <a:ext cx="5080000" cy="2540000"/>
          </a:xfrm>
          <a:prstGeom prst="rect">
            <a:avLst/>
          </a:prstGeom>
        </p:spPr>
      </p:pic>
      <p:sp>
        <p:nvSpPr>
          <p:cNvPr id="24" name="Text 18"/>
          <p:cNvSpPr/>
          <p:nvPr/>
        </p:nvSpPr>
        <p:spPr>
          <a:xfrm>
            <a:off x="427567" y="4305300"/>
            <a:ext cx="6917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Fig. 2a.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Remote control</a:t>
            </a:r>
            <a:endParaRPr lang="en-US" sz="1400" dirty="0"/>
          </a:p>
        </p:txBody>
      </p:sp>
      <p:sp>
        <p:nvSpPr>
          <p:cNvPr id="25" name="Shape 19"/>
          <p:cNvSpPr/>
          <p:nvPr/>
        </p:nvSpPr>
        <p:spPr>
          <a:xfrm>
            <a:off x="457200" y="4660900"/>
            <a:ext cx="6858000" cy="5181600"/>
          </a:xfrm>
          <a:prstGeom prst="rect">
            <a:avLst/>
          </a:prstGeom>
          <a:noFill/>
          <a:ln/>
        </p:spPr>
      </p:sp>
      <p:sp>
        <p:nvSpPr>
          <p:cNvPr id="26" name="Shape 20"/>
          <p:cNvSpPr/>
          <p:nvPr/>
        </p:nvSpPr>
        <p:spPr>
          <a:xfrm>
            <a:off x="457200" y="4660900"/>
            <a:ext cx="6858000" cy="292100"/>
          </a:xfrm>
          <a:prstGeom prst="rect">
            <a:avLst/>
          </a:prstGeom>
          <a:noFill/>
          <a:ln/>
        </p:spPr>
      </p:sp>
      <p:sp>
        <p:nvSpPr>
          <p:cNvPr id="27" name="Shape 21"/>
          <p:cNvSpPr/>
          <p:nvPr/>
        </p:nvSpPr>
        <p:spPr>
          <a:xfrm>
            <a:off x="584200" y="4660900"/>
            <a:ext cx="508000" cy="292100"/>
          </a:xfrm>
          <a:prstGeom prst="rect">
            <a:avLst/>
          </a:prstGeom>
          <a:noFill/>
          <a:ln/>
        </p:spPr>
      </p:sp>
      <p:sp>
        <p:nvSpPr>
          <p:cNvPr id="28" name="Text 22"/>
          <p:cNvSpPr/>
          <p:nvPr/>
        </p:nvSpPr>
        <p:spPr>
          <a:xfrm>
            <a:off x="800100" y="4660900"/>
            <a:ext cx="2921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</a:t>
            </a:r>
            <a:endParaRPr lang="en-US" sz="1800" dirty="0"/>
          </a:p>
        </p:txBody>
      </p:sp>
      <p:sp>
        <p:nvSpPr>
          <p:cNvPr id="29" name="Shape 23"/>
          <p:cNvSpPr/>
          <p:nvPr/>
        </p:nvSpPr>
        <p:spPr>
          <a:xfrm>
            <a:off x="1155700" y="4660900"/>
            <a:ext cx="6159500" cy="292100"/>
          </a:xfrm>
          <a:prstGeom prst="rect">
            <a:avLst/>
          </a:prstGeom>
          <a:noFill/>
          <a:ln/>
        </p:spPr>
      </p:sp>
      <p:sp>
        <p:nvSpPr>
          <p:cNvPr id="30" name="Text 24"/>
          <p:cNvSpPr/>
          <p:nvPr/>
        </p:nvSpPr>
        <p:spPr>
          <a:xfrm>
            <a:off x="1155700" y="4660900"/>
            <a:ext cx="62357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(Optional) Connecting the standalone mic to a computer</a:t>
            </a:r>
            <a:endParaRPr lang="en-US" sz="1800" dirty="0"/>
          </a:p>
        </p:txBody>
      </p:sp>
      <p:sp>
        <p:nvSpPr>
          <p:cNvPr id="31" name="Shape 25"/>
          <p:cNvSpPr/>
          <p:nvPr/>
        </p:nvSpPr>
        <p:spPr>
          <a:xfrm>
            <a:off x="457200" y="49530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32" name="Text 26"/>
          <p:cNvSpPr/>
          <p:nvPr/>
        </p:nvSpPr>
        <p:spPr>
          <a:xfrm>
            <a:off x="1155700" y="49530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The lightboard unit has a standalone mic (Shure M5VC) as well as a camera mic (Avaya HC020).</a:t>
            </a:r>
            <a:endParaRPr lang="en-US" sz="1400" dirty="0"/>
          </a:p>
        </p:txBody>
      </p:sp>
      <p:sp>
        <p:nvSpPr>
          <p:cNvPr id="33" name="Shape 27"/>
          <p:cNvSpPr/>
          <p:nvPr/>
        </p:nvSpPr>
        <p:spPr>
          <a:xfrm>
            <a:off x="457200" y="5410200"/>
            <a:ext cx="6858000" cy="685800"/>
          </a:xfrm>
          <a:prstGeom prst="rect">
            <a:avLst/>
          </a:prstGeom>
          <a:noFill/>
          <a:ln/>
        </p:spPr>
      </p:sp>
      <p:sp>
        <p:nvSpPr>
          <p:cNvPr id="34" name="Shape 28"/>
          <p:cNvSpPr/>
          <p:nvPr/>
        </p:nvSpPr>
        <p:spPr>
          <a:xfrm>
            <a:off x="584200" y="54102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5" name="Text 29"/>
          <p:cNvSpPr/>
          <p:nvPr/>
        </p:nvSpPr>
        <p:spPr>
          <a:xfrm>
            <a:off x="867833" y="54102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400" dirty="0"/>
          </a:p>
        </p:txBody>
      </p:sp>
      <p:sp>
        <p:nvSpPr>
          <p:cNvPr id="36" name="Text 30"/>
          <p:cNvSpPr/>
          <p:nvPr/>
        </p:nvSpPr>
        <p:spPr>
          <a:xfrm>
            <a:off x="1155700" y="5410200"/>
            <a:ext cx="6091767" cy="7450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(Optional) Connect the standalone mic to the computer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using the USB-A to USB-C cable. Its power light (middle indicator, below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Shure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label) will light.</a:t>
            </a:r>
            <a:endParaRPr lang="en-US" sz="1400" dirty="0"/>
          </a:p>
        </p:txBody>
      </p:sp>
      <p:sp>
        <p:nvSpPr>
          <p:cNvPr id="37" name="Shape 31"/>
          <p:cNvSpPr/>
          <p:nvPr/>
        </p:nvSpPr>
        <p:spPr>
          <a:xfrm>
            <a:off x="457200" y="60960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38" name="Shape 32"/>
          <p:cNvSpPr/>
          <p:nvPr/>
        </p:nvSpPr>
        <p:spPr>
          <a:xfrm>
            <a:off x="584200" y="60960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9" name="Text 33"/>
          <p:cNvSpPr/>
          <p:nvPr/>
        </p:nvSpPr>
        <p:spPr>
          <a:xfrm>
            <a:off x="867833" y="60960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400" dirty="0"/>
          </a:p>
        </p:txBody>
      </p:sp>
      <p:sp>
        <p:nvSpPr>
          <p:cNvPr id="40" name="Text 34"/>
          <p:cNvSpPr/>
          <p:nvPr/>
        </p:nvSpPr>
        <p:spPr>
          <a:xfrm>
            <a:off x="1155700" y="60960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(Optional) Connect headphones to the back/bottom of the mic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(Fig. 3a).</a:t>
            </a:r>
            <a:endParaRPr lang="en-US" sz="1400" dirty="0"/>
          </a:p>
        </p:txBody>
      </p:sp>
      <p:sp>
        <p:nvSpPr>
          <p:cNvPr id="41" name="Shape 35"/>
          <p:cNvSpPr/>
          <p:nvPr/>
        </p:nvSpPr>
        <p:spPr>
          <a:xfrm>
            <a:off x="457200" y="63246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42" name="Shape 36"/>
          <p:cNvSpPr/>
          <p:nvPr/>
        </p:nvSpPr>
        <p:spPr>
          <a:xfrm>
            <a:off x="584200" y="63246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43" name="Text 37"/>
          <p:cNvSpPr/>
          <p:nvPr/>
        </p:nvSpPr>
        <p:spPr>
          <a:xfrm>
            <a:off x="867833" y="63246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400" dirty="0"/>
          </a:p>
        </p:txBody>
      </p:sp>
      <p:sp>
        <p:nvSpPr>
          <p:cNvPr id="44" name="Text 38"/>
          <p:cNvSpPr/>
          <p:nvPr/>
        </p:nvSpPr>
        <p:spPr>
          <a:xfrm>
            <a:off x="1155700" y="63246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(Optional) Press and hold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Mode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button to enable listening while recording.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The headphone light (left indicator) will turn green.</a:t>
            </a:r>
            <a:endParaRPr lang="en-US" sz="1400" dirty="0"/>
          </a:p>
        </p:txBody>
      </p:sp>
      <p:sp>
        <p:nvSpPr>
          <p:cNvPr id="45" name="Shape 39"/>
          <p:cNvSpPr/>
          <p:nvPr/>
        </p:nvSpPr>
        <p:spPr>
          <a:xfrm>
            <a:off x="457200" y="6781800"/>
            <a:ext cx="6858000" cy="2921000"/>
          </a:xfrm>
          <a:prstGeom prst="rect">
            <a:avLst/>
          </a:prstGeom>
          <a:noFill/>
          <a:ln/>
        </p:spPr>
      </p:sp>
      <p:pic>
        <p:nvPicPr>
          <p:cNvPr id="46" name="Image 4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6200" y="6908800"/>
            <a:ext cx="5080000" cy="2400300"/>
          </a:xfrm>
          <a:prstGeom prst="rect">
            <a:avLst/>
          </a:prstGeom>
        </p:spPr>
      </p:pic>
      <p:sp>
        <p:nvSpPr>
          <p:cNvPr id="47" name="Text 40"/>
          <p:cNvSpPr/>
          <p:nvPr/>
        </p:nvSpPr>
        <p:spPr>
          <a:xfrm>
            <a:off x="427567" y="9347200"/>
            <a:ext cx="6917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Fig. 3a.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Mode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on bottom/back of Shure M5VC mic</a:t>
            </a:r>
            <a:endParaRPr lang="en-US" sz="1400" dirty="0"/>
          </a:p>
        </p:txBody>
      </p:sp>
      <p:sp>
        <p:nvSpPr>
          <p:cNvPr id="48" name="Shape 4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49" name="Shape 42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50" name="Shape 43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51" name="Shape 44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52" name="Shape 45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/>
        </p:spPr>
      </p:sp>
      <p:sp>
        <p:nvSpPr>
          <p:cNvPr id="3" name="Shape 1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4" name="Shape 2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5" name="Text 3"/>
          <p:cNvSpPr/>
          <p:nvPr/>
        </p:nvSpPr>
        <p:spPr>
          <a:xfrm>
            <a:off x="7200900" y="457200"/>
            <a:ext cx="1735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</a:t>
            </a:r>
            <a:endParaRPr lang="en-US" sz="1400" dirty="0"/>
          </a:p>
        </p:txBody>
      </p:sp>
      <p:sp>
        <p:nvSpPr>
          <p:cNvPr id="6" name="Shape 4"/>
          <p:cNvSpPr/>
          <p:nvPr/>
        </p:nvSpPr>
        <p:spPr>
          <a:xfrm>
            <a:off x="457200" y="685800"/>
            <a:ext cx="6858000" cy="292100"/>
          </a:xfrm>
          <a:prstGeom prst="rect">
            <a:avLst/>
          </a:prstGeom>
          <a:noFill/>
          <a:ln/>
        </p:spPr>
      </p:sp>
      <p:sp>
        <p:nvSpPr>
          <p:cNvPr id="7" name="Shape 5"/>
          <p:cNvSpPr/>
          <p:nvPr/>
        </p:nvSpPr>
        <p:spPr>
          <a:xfrm>
            <a:off x="584200" y="685800"/>
            <a:ext cx="508000" cy="292100"/>
          </a:xfrm>
          <a:prstGeom prst="rect">
            <a:avLst/>
          </a:prstGeom>
          <a:noFill/>
          <a:ln/>
        </p:spPr>
      </p:sp>
      <p:sp>
        <p:nvSpPr>
          <p:cNvPr id="8" name="Text 6"/>
          <p:cNvSpPr/>
          <p:nvPr/>
        </p:nvSpPr>
        <p:spPr>
          <a:xfrm>
            <a:off x="673100" y="685800"/>
            <a:ext cx="4191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4a.</a:t>
            </a:r>
            <a:endParaRPr lang="en-US" sz="1800" dirty="0"/>
          </a:p>
        </p:txBody>
      </p:sp>
      <p:sp>
        <p:nvSpPr>
          <p:cNvPr id="9" name="Shape 7"/>
          <p:cNvSpPr/>
          <p:nvPr/>
        </p:nvSpPr>
        <p:spPr>
          <a:xfrm>
            <a:off x="1155700" y="685800"/>
            <a:ext cx="6159500" cy="292100"/>
          </a:xfrm>
          <a:prstGeom prst="rect">
            <a:avLst/>
          </a:prstGeom>
          <a:noFill/>
          <a:ln/>
        </p:spPr>
      </p:sp>
      <p:sp>
        <p:nvSpPr>
          <p:cNvPr id="10" name="Text 8"/>
          <p:cNvSpPr/>
          <p:nvPr/>
        </p:nvSpPr>
        <p:spPr>
          <a:xfrm>
            <a:off x="1155700" y="685800"/>
            <a:ext cx="62357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Setting up OBS Studio using the MCL’s preset inputs</a:t>
            </a:r>
            <a:endParaRPr lang="en-US" sz="1800" dirty="0"/>
          </a:p>
        </p:txBody>
      </p:sp>
      <p:sp>
        <p:nvSpPr>
          <p:cNvPr id="11" name="Shape 9"/>
          <p:cNvSpPr/>
          <p:nvPr/>
        </p:nvSpPr>
        <p:spPr>
          <a:xfrm>
            <a:off x="457200" y="977900"/>
            <a:ext cx="6858000" cy="520700"/>
          </a:xfrm>
          <a:prstGeom prst="rect">
            <a:avLst/>
          </a:prstGeom>
          <a:noFill/>
          <a:ln/>
        </p:spPr>
      </p:sp>
      <p:sp>
        <p:nvSpPr>
          <p:cNvPr id="12" name="Text 10"/>
          <p:cNvSpPr/>
          <p:nvPr/>
        </p:nvSpPr>
        <p:spPr>
          <a:xfrm>
            <a:off x="1155700" y="9779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Follow the steps in this section to use preset input-sources on the MCL computer.</a:t>
            </a:r>
            <a:endParaRPr lang="en-US" sz="1400" dirty="0"/>
          </a:p>
        </p:txBody>
      </p:sp>
      <p:sp>
        <p:nvSpPr>
          <p:cNvPr id="13" name="Shape 11"/>
          <p:cNvSpPr/>
          <p:nvPr/>
        </p:nvSpPr>
        <p:spPr>
          <a:xfrm>
            <a:off x="457200" y="14986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14" name="Shape 12"/>
          <p:cNvSpPr/>
          <p:nvPr/>
        </p:nvSpPr>
        <p:spPr>
          <a:xfrm>
            <a:off x="584200" y="14986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5" name="Text 13"/>
          <p:cNvSpPr/>
          <p:nvPr/>
        </p:nvSpPr>
        <p:spPr>
          <a:xfrm>
            <a:off x="867833" y="14986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400" dirty="0"/>
          </a:p>
        </p:txBody>
      </p:sp>
      <p:sp>
        <p:nvSpPr>
          <p:cNvPr id="16" name="Text 14"/>
          <p:cNvSpPr/>
          <p:nvPr/>
        </p:nvSpPr>
        <p:spPr>
          <a:xfrm>
            <a:off x="1155700" y="14986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Ensure that the lightboard’s camera and, if desired, the standalone mic are connected to the workstation computer by USB cables.</a:t>
            </a:r>
            <a:endParaRPr lang="en-US" sz="1400" dirty="0"/>
          </a:p>
        </p:txBody>
      </p:sp>
      <p:sp>
        <p:nvSpPr>
          <p:cNvPr id="17" name="Shape 15"/>
          <p:cNvSpPr/>
          <p:nvPr/>
        </p:nvSpPr>
        <p:spPr>
          <a:xfrm>
            <a:off x="457200" y="19558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18" name="Shape 16"/>
          <p:cNvSpPr/>
          <p:nvPr/>
        </p:nvSpPr>
        <p:spPr>
          <a:xfrm>
            <a:off x="584200" y="1955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9" name="Text 17"/>
          <p:cNvSpPr/>
          <p:nvPr/>
        </p:nvSpPr>
        <p:spPr>
          <a:xfrm>
            <a:off x="867833" y="19558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1155700" y="19558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OBS Studio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on the computer.</a:t>
            </a:r>
            <a:endParaRPr lang="en-US" sz="1400" dirty="0"/>
          </a:p>
        </p:txBody>
      </p:sp>
      <p:sp>
        <p:nvSpPr>
          <p:cNvPr id="21" name="Shape 19"/>
          <p:cNvSpPr/>
          <p:nvPr/>
        </p:nvSpPr>
        <p:spPr>
          <a:xfrm>
            <a:off x="457200" y="2184400"/>
            <a:ext cx="6858000" cy="685800"/>
          </a:xfrm>
          <a:prstGeom prst="rect">
            <a:avLst/>
          </a:prstGeom>
          <a:noFill/>
          <a:ln/>
        </p:spPr>
      </p:sp>
      <p:sp>
        <p:nvSpPr>
          <p:cNvPr id="22" name="Shape 20"/>
          <p:cNvSpPr/>
          <p:nvPr/>
        </p:nvSpPr>
        <p:spPr>
          <a:xfrm>
            <a:off x="584200" y="21844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3" name="Text 21"/>
          <p:cNvSpPr/>
          <p:nvPr/>
        </p:nvSpPr>
        <p:spPr>
          <a:xfrm>
            <a:off x="867833" y="21844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</a:t>
            </a:r>
            <a:endParaRPr lang="en-US" sz="1400" dirty="0"/>
          </a:p>
        </p:txBody>
      </p:sp>
      <p:sp>
        <p:nvSpPr>
          <p:cNvPr id="24" name="Text 22"/>
          <p:cNvSpPr/>
          <p:nvPr/>
        </p:nvSpPr>
        <p:spPr>
          <a:xfrm>
            <a:off x="1155700" y="2184400"/>
            <a:ext cx="6091767" cy="7450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Scenes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panel (lower left of interface), select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MCL Lightboard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scene (Fig. 4a). This configuration includes the lightboard’s camera, its mic, and the provided standalone mic as input sources.</a:t>
            </a:r>
            <a:endParaRPr lang="en-US" sz="1400" dirty="0"/>
          </a:p>
        </p:txBody>
      </p:sp>
      <p:sp>
        <p:nvSpPr>
          <p:cNvPr id="25" name="Shape 23"/>
          <p:cNvSpPr/>
          <p:nvPr/>
        </p:nvSpPr>
        <p:spPr>
          <a:xfrm>
            <a:off x="457200" y="2870200"/>
            <a:ext cx="6858000" cy="939800"/>
          </a:xfrm>
          <a:prstGeom prst="rect">
            <a:avLst/>
          </a:prstGeom>
          <a:noFill/>
          <a:ln/>
        </p:spPr>
      </p:sp>
      <p:sp>
        <p:nvSpPr>
          <p:cNvPr id="26" name="Shape 24"/>
          <p:cNvSpPr/>
          <p:nvPr/>
        </p:nvSpPr>
        <p:spPr>
          <a:xfrm>
            <a:off x="584200" y="28702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7" name="Text 25"/>
          <p:cNvSpPr/>
          <p:nvPr/>
        </p:nvSpPr>
        <p:spPr>
          <a:xfrm>
            <a:off x="867833" y="28702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</a:t>
            </a:r>
            <a:endParaRPr lang="en-US" sz="1400" dirty="0"/>
          </a:p>
        </p:txBody>
      </p:sp>
      <p:sp>
        <p:nvSpPr>
          <p:cNvPr id="28" name="Text 26"/>
          <p:cNvSpPr/>
          <p:nvPr/>
        </p:nvSpPr>
        <p:spPr>
          <a:xfrm>
            <a:off x="1155700" y="2870200"/>
            <a:ext cx="6091767" cy="9990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Sources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panel, enable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MCL Lightboard Camera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source by clicking its visibility toggle (eye icon, Fig 4a). Footage from the camera will appear.</a:t>
            </a:r>
            <a:endParaRPr lang="en-US" sz="1400" dirty="0"/>
          </a:p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Note: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If footage doesn’t appear, close and re-open OBS Studio.</a:t>
            </a:r>
            <a:endParaRPr lang="en-US" sz="1400" dirty="0"/>
          </a:p>
        </p:txBody>
      </p:sp>
      <p:sp>
        <p:nvSpPr>
          <p:cNvPr id="29" name="Shape 27"/>
          <p:cNvSpPr/>
          <p:nvPr/>
        </p:nvSpPr>
        <p:spPr>
          <a:xfrm>
            <a:off x="457200" y="38100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30" name="Shape 28"/>
          <p:cNvSpPr/>
          <p:nvPr/>
        </p:nvSpPr>
        <p:spPr>
          <a:xfrm>
            <a:off x="584200" y="38100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1" name="Text 29"/>
          <p:cNvSpPr/>
          <p:nvPr/>
        </p:nvSpPr>
        <p:spPr>
          <a:xfrm>
            <a:off x="867833" y="38100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</a:t>
            </a:r>
            <a:endParaRPr lang="en-US" sz="1400" dirty="0"/>
          </a:p>
        </p:txBody>
      </p:sp>
      <p:sp>
        <p:nvSpPr>
          <p:cNvPr id="32" name="Text 30"/>
          <p:cNvSpPr/>
          <p:nvPr/>
        </p:nvSpPr>
        <p:spPr>
          <a:xfrm>
            <a:off x="1155700" y="38100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Sources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panel, enable either the camera’s mic or the standalone mic: </a:t>
            </a:r>
            <a:endParaRPr lang="en-US" sz="1400" dirty="0"/>
          </a:p>
        </p:txBody>
      </p:sp>
      <p:pic>
        <p:nvPicPr>
          <p:cNvPr id="33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4038600"/>
            <a:ext cx="6858000" cy="457200"/>
          </a:xfrm>
          <a:prstGeom prst="rect">
            <a:avLst/>
          </a:prstGeom>
        </p:spPr>
      </p:pic>
      <p:sp>
        <p:nvSpPr>
          <p:cNvPr id="34" name="Shape 31"/>
          <p:cNvSpPr/>
          <p:nvPr/>
        </p:nvSpPr>
        <p:spPr>
          <a:xfrm>
            <a:off x="965200" y="40386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5" name="Text 32"/>
          <p:cNvSpPr/>
          <p:nvPr/>
        </p:nvSpPr>
        <p:spPr>
          <a:xfrm>
            <a:off x="1248833" y="40386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a.</a:t>
            </a:r>
            <a:endParaRPr lang="en-US" sz="1400" dirty="0"/>
          </a:p>
        </p:txBody>
      </p:sp>
      <p:sp>
        <p:nvSpPr>
          <p:cNvPr id="36" name="Text 33"/>
          <p:cNvSpPr/>
          <p:nvPr/>
        </p:nvSpPr>
        <p:spPr>
          <a:xfrm>
            <a:off x="1536700" y="40386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 use the camera’s mic, enable the visibility for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MCL Lightboard Mic: Camera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source (Fig. 4a).</a:t>
            </a:r>
            <a:endParaRPr lang="en-US" sz="1400" dirty="0"/>
          </a:p>
        </p:txBody>
      </p:sp>
      <p:pic>
        <p:nvPicPr>
          <p:cNvPr id="37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95800"/>
            <a:ext cx="6858000" cy="457200"/>
          </a:xfrm>
          <a:prstGeom prst="rect">
            <a:avLst/>
          </a:prstGeom>
        </p:spPr>
      </p:pic>
      <p:sp>
        <p:nvSpPr>
          <p:cNvPr id="38" name="Shape 34"/>
          <p:cNvSpPr/>
          <p:nvPr/>
        </p:nvSpPr>
        <p:spPr>
          <a:xfrm>
            <a:off x="965200" y="4495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9" name="Text 35"/>
          <p:cNvSpPr/>
          <p:nvPr/>
        </p:nvSpPr>
        <p:spPr>
          <a:xfrm>
            <a:off x="1248833" y="44958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b.</a:t>
            </a:r>
            <a:endParaRPr lang="en-US" sz="1400" dirty="0"/>
          </a:p>
        </p:txBody>
      </p:sp>
      <p:sp>
        <p:nvSpPr>
          <p:cNvPr id="40" name="Text 36"/>
          <p:cNvSpPr/>
          <p:nvPr/>
        </p:nvSpPr>
        <p:spPr>
          <a:xfrm>
            <a:off x="1536700" y="44958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 use the standalone mic, enable the visibility for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MCL Lightboard Mic: Standalone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source (Fig. 4a).</a:t>
            </a:r>
            <a:endParaRPr lang="en-US" sz="1400" dirty="0"/>
          </a:p>
        </p:txBody>
      </p:sp>
      <p:sp>
        <p:nvSpPr>
          <p:cNvPr id="41" name="Shape 37"/>
          <p:cNvSpPr/>
          <p:nvPr/>
        </p:nvSpPr>
        <p:spPr>
          <a:xfrm>
            <a:off x="457200" y="4953000"/>
            <a:ext cx="6858000" cy="457200"/>
          </a:xfrm>
          <a:prstGeom prst="rect">
            <a:avLst/>
          </a:prstGeom>
          <a:noFill/>
          <a:ln/>
        </p:spPr>
      </p:sp>
      <p:sp>
        <p:nvSpPr>
          <p:cNvPr id="42" name="Shape 38"/>
          <p:cNvSpPr/>
          <p:nvPr/>
        </p:nvSpPr>
        <p:spPr>
          <a:xfrm>
            <a:off x="584200" y="49530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43" name="Text 39"/>
          <p:cNvSpPr/>
          <p:nvPr/>
        </p:nvSpPr>
        <p:spPr>
          <a:xfrm>
            <a:off x="1155700" y="49530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Note: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If the chosen mic’s volume meter (in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Mixe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 panel) is inactive, close and re-open OBS Studio.</a:t>
            </a:r>
            <a:endParaRPr lang="en-US" sz="1400" dirty="0"/>
          </a:p>
        </p:txBody>
      </p:sp>
      <p:sp>
        <p:nvSpPr>
          <p:cNvPr id="44" name="Shape 40"/>
          <p:cNvSpPr/>
          <p:nvPr/>
        </p:nvSpPr>
        <p:spPr>
          <a:xfrm>
            <a:off x="457200" y="5410200"/>
            <a:ext cx="6858000" cy="3060700"/>
          </a:xfrm>
          <a:prstGeom prst="rect">
            <a:avLst/>
          </a:prstGeom>
          <a:noFill/>
          <a:ln/>
        </p:spPr>
      </p:sp>
      <p:pic>
        <p:nvPicPr>
          <p:cNvPr id="45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200" y="5537200"/>
            <a:ext cx="5080000" cy="2540000"/>
          </a:xfrm>
          <a:prstGeom prst="rect">
            <a:avLst/>
          </a:prstGeom>
        </p:spPr>
      </p:pic>
      <p:sp>
        <p:nvSpPr>
          <p:cNvPr id="46" name="Text 41"/>
          <p:cNvSpPr/>
          <p:nvPr/>
        </p:nvSpPr>
        <p:spPr>
          <a:xfrm>
            <a:off x="427567" y="8115300"/>
            <a:ext cx="6917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Fig. 4a.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Scenes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panel and 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Sources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panels with presets</a:t>
            </a:r>
            <a:endParaRPr lang="en-US" sz="1400" dirty="0"/>
          </a:p>
        </p:txBody>
      </p:sp>
      <p:sp>
        <p:nvSpPr>
          <p:cNvPr id="47" name="Shape 4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48" name="Shape 43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49" name="Shape 44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50" name="Shape 45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51" name="Shape 46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/>
        </p:spPr>
      </p:sp>
      <p:sp>
        <p:nvSpPr>
          <p:cNvPr id="3" name="Shape 1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4" name="Shape 2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5" name="Text 3"/>
          <p:cNvSpPr/>
          <p:nvPr/>
        </p:nvSpPr>
        <p:spPr>
          <a:xfrm>
            <a:off x="7200900" y="457200"/>
            <a:ext cx="1735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</a:t>
            </a:r>
            <a:endParaRPr lang="en-US" sz="1400" dirty="0"/>
          </a:p>
        </p:txBody>
      </p:sp>
      <p:sp>
        <p:nvSpPr>
          <p:cNvPr id="6" name="Shape 4"/>
          <p:cNvSpPr/>
          <p:nvPr/>
        </p:nvSpPr>
        <p:spPr>
          <a:xfrm>
            <a:off x="457200" y="685800"/>
            <a:ext cx="6858000" cy="292100"/>
          </a:xfrm>
          <a:prstGeom prst="rect">
            <a:avLst/>
          </a:prstGeom>
          <a:noFill/>
          <a:ln/>
        </p:spPr>
      </p:sp>
      <p:sp>
        <p:nvSpPr>
          <p:cNvPr id="7" name="Shape 5"/>
          <p:cNvSpPr/>
          <p:nvPr/>
        </p:nvSpPr>
        <p:spPr>
          <a:xfrm>
            <a:off x="584200" y="685800"/>
            <a:ext cx="508000" cy="292100"/>
          </a:xfrm>
          <a:prstGeom prst="rect">
            <a:avLst/>
          </a:prstGeom>
          <a:noFill/>
          <a:ln/>
        </p:spPr>
      </p:sp>
      <p:sp>
        <p:nvSpPr>
          <p:cNvPr id="8" name="Text 6"/>
          <p:cNvSpPr/>
          <p:nvPr/>
        </p:nvSpPr>
        <p:spPr>
          <a:xfrm>
            <a:off x="660400" y="685800"/>
            <a:ext cx="4318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4b.</a:t>
            </a:r>
            <a:endParaRPr lang="en-US" sz="1800" dirty="0"/>
          </a:p>
        </p:txBody>
      </p:sp>
      <p:sp>
        <p:nvSpPr>
          <p:cNvPr id="9" name="Shape 7"/>
          <p:cNvSpPr/>
          <p:nvPr/>
        </p:nvSpPr>
        <p:spPr>
          <a:xfrm>
            <a:off x="1155700" y="685800"/>
            <a:ext cx="6159500" cy="292100"/>
          </a:xfrm>
          <a:prstGeom prst="rect">
            <a:avLst/>
          </a:prstGeom>
          <a:noFill/>
          <a:ln/>
        </p:spPr>
      </p:sp>
      <p:sp>
        <p:nvSpPr>
          <p:cNvPr id="10" name="Text 8"/>
          <p:cNvSpPr/>
          <p:nvPr/>
        </p:nvSpPr>
        <p:spPr>
          <a:xfrm>
            <a:off x="1155700" y="685800"/>
            <a:ext cx="62357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Setting up OBS Studio using manually selected inputs</a:t>
            </a:r>
            <a:endParaRPr lang="en-US" sz="1800" dirty="0"/>
          </a:p>
        </p:txBody>
      </p:sp>
      <p:sp>
        <p:nvSpPr>
          <p:cNvPr id="11" name="Shape 9"/>
          <p:cNvSpPr/>
          <p:nvPr/>
        </p:nvSpPr>
        <p:spPr>
          <a:xfrm>
            <a:off x="457200" y="977900"/>
            <a:ext cx="6858000" cy="520700"/>
          </a:xfrm>
          <a:prstGeom prst="rect">
            <a:avLst/>
          </a:prstGeom>
          <a:noFill/>
          <a:ln/>
        </p:spPr>
      </p:sp>
      <p:sp>
        <p:nvSpPr>
          <p:cNvPr id="12" name="Text 10"/>
          <p:cNvSpPr/>
          <p:nvPr/>
        </p:nvSpPr>
        <p:spPr>
          <a:xfrm>
            <a:off x="1155700" y="977900"/>
            <a:ext cx="6091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Follow the steps in this section to manually select input-sources on your computer or (if the steps section 4a don’t work) on the MCL computer.</a:t>
            </a:r>
            <a:endParaRPr lang="en-US" sz="1400" dirty="0"/>
          </a:p>
        </p:txBody>
      </p:sp>
      <p:sp>
        <p:nvSpPr>
          <p:cNvPr id="13" name="Shape 11"/>
          <p:cNvSpPr/>
          <p:nvPr/>
        </p:nvSpPr>
        <p:spPr>
          <a:xfrm>
            <a:off x="457200" y="14986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14" name="Shape 12"/>
          <p:cNvSpPr/>
          <p:nvPr/>
        </p:nvSpPr>
        <p:spPr>
          <a:xfrm>
            <a:off x="584200" y="14986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5" name="Text 13"/>
          <p:cNvSpPr/>
          <p:nvPr/>
        </p:nvSpPr>
        <p:spPr>
          <a:xfrm>
            <a:off x="867833" y="14986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400" dirty="0"/>
          </a:p>
        </p:txBody>
      </p:sp>
      <p:sp>
        <p:nvSpPr>
          <p:cNvPr id="16" name="Text 14"/>
          <p:cNvSpPr/>
          <p:nvPr/>
        </p:nvSpPr>
        <p:spPr>
          <a:xfrm>
            <a:off x="1155700" y="14986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OBS Studio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on the computer.</a:t>
            </a:r>
            <a:endParaRPr lang="en-US" sz="1400" dirty="0"/>
          </a:p>
        </p:txBody>
      </p:sp>
      <p:sp>
        <p:nvSpPr>
          <p:cNvPr id="17" name="Shape 15"/>
          <p:cNvSpPr/>
          <p:nvPr/>
        </p:nvSpPr>
        <p:spPr>
          <a:xfrm>
            <a:off x="457200" y="172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18" name="Shape 16"/>
          <p:cNvSpPr/>
          <p:nvPr/>
        </p:nvSpPr>
        <p:spPr>
          <a:xfrm>
            <a:off x="584200" y="17272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9" name="Text 17"/>
          <p:cNvSpPr/>
          <p:nvPr/>
        </p:nvSpPr>
        <p:spPr>
          <a:xfrm>
            <a:off x="867833" y="17272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1155700" y="17272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Add and select the lightboard’s camera as a video source:</a:t>
            </a:r>
            <a:endParaRPr lang="en-US" sz="1400" dirty="0"/>
          </a:p>
        </p:txBody>
      </p:sp>
      <p:pic>
        <p:nvPicPr>
          <p:cNvPr id="21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955800"/>
            <a:ext cx="6858000" cy="457200"/>
          </a:xfrm>
          <a:prstGeom prst="rect">
            <a:avLst/>
          </a:prstGeom>
        </p:spPr>
      </p:pic>
      <p:sp>
        <p:nvSpPr>
          <p:cNvPr id="22" name="Shape 19"/>
          <p:cNvSpPr/>
          <p:nvPr/>
        </p:nvSpPr>
        <p:spPr>
          <a:xfrm>
            <a:off x="965200" y="1955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3" name="Text 20"/>
          <p:cNvSpPr/>
          <p:nvPr/>
        </p:nvSpPr>
        <p:spPr>
          <a:xfrm>
            <a:off x="1083733" y="19558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2.1.</a:t>
            </a:r>
            <a:endParaRPr lang="en-US" sz="1400" dirty="0"/>
          </a:p>
        </p:txBody>
      </p:sp>
      <p:sp>
        <p:nvSpPr>
          <p:cNvPr id="24" name="Text 21"/>
          <p:cNvSpPr/>
          <p:nvPr/>
        </p:nvSpPr>
        <p:spPr>
          <a:xfrm>
            <a:off x="1536700" y="19558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Create a new scene by clicking the plus sign (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+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) located in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Scenes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panel (lower left of interface). OBS Studio requires at least one scene.</a:t>
            </a:r>
            <a:endParaRPr lang="en-US" sz="1400" dirty="0"/>
          </a:p>
        </p:txBody>
      </p:sp>
      <p:pic>
        <p:nvPicPr>
          <p:cNvPr id="25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13000"/>
            <a:ext cx="6858000" cy="457200"/>
          </a:xfrm>
          <a:prstGeom prst="rect">
            <a:avLst/>
          </a:prstGeom>
        </p:spPr>
      </p:pic>
      <p:sp>
        <p:nvSpPr>
          <p:cNvPr id="26" name="Shape 22"/>
          <p:cNvSpPr/>
          <p:nvPr/>
        </p:nvSpPr>
        <p:spPr>
          <a:xfrm>
            <a:off x="965200" y="24130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7" name="Text 23"/>
          <p:cNvSpPr/>
          <p:nvPr/>
        </p:nvSpPr>
        <p:spPr>
          <a:xfrm>
            <a:off x="1083733" y="24130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2.2.</a:t>
            </a:r>
            <a:endParaRPr lang="en-US" sz="1400" dirty="0"/>
          </a:p>
        </p:txBody>
      </p:sp>
      <p:sp>
        <p:nvSpPr>
          <p:cNvPr id="28" name="Text 24"/>
          <p:cNvSpPr/>
          <p:nvPr/>
        </p:nvSpPr>
        <p:spPr>
          <a:xfrm>
            <a:off x="1536700" y="24130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Add a video capture device by clicking the plus sign located in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Sources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panel and selecting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Video Capture Device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(Fig. 4b).</a:t>
            </a:r>
            <a:endParaRPr lang="en-US" sz="1400" dirty="0"/>
          </a:p>
        </p:txBody>
      </p:sp>
      <p:pic>
        <p:nvPicPr>
          <p:cNvPr id="29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70200"/>
            <a:ext cx="6858000" cy="228600"/>
          </a:xfrm>
          <a:prstGeom prst="rect">
            <a:avLst/>
          </a:prstGeom>
        </p:spPr>
      </p:pic>
      <p:sp>
        <p:nvSpPr>
          <p:cNvPr id="30" name="Shape 25"/>
          <p:cNvSpPr/>
          <p:nvPr/>
        </p:nvSpPr>
        <p:spPr>
          <a:xfrm>
            <a:off x="965200" y="28702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1" name="Text 26"/>
          <p:cNvSpPr/>
          <p:nvPr/>
        </p:nvSpPr>
        <p:spPr>
          <a:xfrm>
            <a:off x="1083733" y="28702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2.3.</a:t>
            </a:r>
            <a:endParaRPr lang="en-US" sz="1400" dirty="0"/>
          </a:p>
        </p:txBody>
      </p:sp>
      <p:sp>
        <p:nvSpPr>
          <p:cNvPr id="32" name="Text 27"/>
          <p:cNvSpPr/>
          <p:nvPr/>
        </p:nvSpPr>
        <p:spPr>
          <a:xfrm>
            <a:off x="1536700" y="28702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Rename the video-capture device to reuse it in the future.</a:t>
            </a:r>
            <a:endParaRPr lang="en-US" sz="1400" dirty="0"/>
          </a:p>
        </p:txBody>
      </p:sp>
      <p:pic>
        <p:nvPicPr>
          <p:cNvPr id="33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098800"/>
            <a:ext cx="6858000" cy="457200"/>
          </a:xfrm>
          <a:prstGeom prst="rect">
            <a:avLst/>
          </a:prstGeom>
        </p:spPr>
      </p:pic>
      <p:sp>
        <p:nvSpPr>
          <p:cNvPr id="34" name="Shape 28"/>
          <p:cNvSpPr/>
          <p:nvPr/>
        </p:nvSpPr>
        <p:spPr>
          <a:xfrm>
            <a:off x="965200" y="3098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5" name="Text 29"/>
          <p:cNvSpPr/>
          <p:nvPr/>
        </p:nvSpPr>
        <p:spPr>
          <a:xfrm>
            <a:off x="1083733" y="30988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2.4.</a:t>
            </a:r>
            <a:endParaRPr lang="en-US" sz="1400" dirty="0"/>
          </a:p>
        </p:txBody>
      </p:sp>
      <p:sp>
        <p:nvSpPr>
          <p:cNvPr id="36" name="Text 30"/>
          <p:cNvSpPr/>
          <p:nvPr/>
        </p:nvSpPr>
        <p:spPr>
          <a:xfrm>
            <a:off x="1536700" y="30988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Devices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dropdown menu and select the input device titled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Avaya HC020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(Fig. 4c). Video should appear in the preview pane.</a:t>
            </a:r>
            <a:endParaRPr lang="en-US" sz="1400" dirty="0"/>
          </a:p>
        </p:txBody>
      </p:sp>
      <p:sp>
        <p:nvSpPr>
          <p:cNvPr id="37" name="Shape 31"/>
          <p:cNvSpPr/>
          <p:nvPr/>
        </p:nvSpPr>
        <p:spPr>
          <a:xfrm>
            <a:off x="457200" y="3556000"/>
            <a:ext cx="6858000" cy="3060700"/>
          </a:xfrm>
          <a:prstGeom prst="rect">
            <a:avLst/>
          </a:prstGeom>
          <a:noFill/>
          <a:ln/>
        </p:spPr>
      </p:sp>
      <p:pic>
        <p:nvPicPr>
          <p:cNvPr id="38" name="Image 4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6200" y="3683000"/>
            <a:ext cx="5080000" cy="2540000"/>
          </a:xfrm>
          <a:prstGeom prst="rect">
            <a:avLst/>
          </a:prstGeom>
        </p:spPr>
      </p:pic>
      <p:sp>
        <p:nvSpPr>
          <p:cNvPr id="39" name="Text 32"/>
          <p:cNvSpPr/>
          <p:nvPr/>
        </p:nvSpPr>
        <p:spPr>
          <a:xfrm>
            <a:off x="427567" y="6261100"/>
            <a:ext cx="6917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Fig. 4b.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Adding video-capture device in OBS Studio</a:t>
            </a:r>
            <a:endParaRPr lang="en-US" sz="1400" dirty="0"/>
          </a:p>
        </p:txBody>
      </p:sp>
      <p:sp>
        <p:nvSpPr>
          <p:cNvPr id="40" name="Shape 33"/>
          <p:cNvSpPr/>
          <p:nvPr/>
        </p:nvSpPr>
        <p:spPr>
          <a:xfrm>
            <a:off x="457200" y="6616700"/>
            <a:ext cx="6858000" cy="3060700"/>
          </a:xfrm>
          <a:prstGeom prst="rect">
            <a:avLst/>
          </a:prstGeom>
          <a:noFill/>
          <a:ln/>
        </p:spPr>
      </p:sp>
      <p:pic>
        <p:nvPicPr>
          <p:cNvPr id="41" name="Image 5" descr="preencoded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6200" y="6743700"/>
            <a:ext cx="5080000" cy="2540000"/>
          </a:xfrm>
          <a:prstGeom prst="rect">
            <a:avLst/>
          </a:prstGeom>
        </p:spPr>
      </p:pic>
      <p:sp>
        <p:nvSpPr>
          <p:cNvPr id="42" name="Text 34"/>
          <p:cNvSpPr/>
          <p:nvPr/>
        </p:nvSpPr>
        <p:spPr>
          <a:xfrm>
            <a:off x="427567" y="9321800"/>
            <a:ext cx="6917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Fig. 4c.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Changing input device to lightboard’s 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Avaya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camera</a:t>
            </a:r>
            <a:endParaRPr lang="en-US" sz="1400" dirty="0"/>
          </a:p>
        </p:txBody>
      </p:sp>
      <p:sp>
        <p:nvSpPr>
          <p:cNvPr id="43" name="Shape 35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44" name="Shape 36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45" name="Shape 37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46" name="Shape 38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47" name="Shape 39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/>
        </p:spPr>
      </p:sp>
      <p:sp>
        <p:nvSpPr>
          <p:cNvPr id="3" name="Shape 1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4" name="Shape 2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5" name="Text 3"/>
          <p:cNvSpPr/>
          <p:nvPr/>
        </p:nvSpPr>
        <p:spPr>
          <a:xfrm>
            <a:off x="7200900" y="457200"/>
            <a:ext cx="1735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</a:t>
            </a:r>
            <a:endParaRPr lang="en-US" sz="1400" dirty="0"/>
          </a:p>
        </p:txBody>
      </p:sp>
      <p:sp>
        <p:nvSpPr>
          <p:cNvPr id="6" name="Shape 4"/>
          <p:cNvSpPr/>
          <p:nvPr/>
        </p:nvSpPr>
        <p:spPr>
          <a:xfrm>
            <a:off x="457200" y="6858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7" name="Shape 5"/>
          <p:cNvSpPr/>
          <p:nvPr/>
        </p:nvSpPr>
        <p:spPr>
          <a:xfrm>
            <a:off x="584200" y="685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8" name="Text 6"/>
          <p:cNvSpPr/>
          <p:nvPr/>
        </p:nvSpPr>
        <p:spPr>
          <a:xfrm>
            <a:off x="867833" y="6858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</a:t>
            </a:r>
            <a:endParaRPr lang="en-US" sz="1400" dirty="0"/>
          </a:p>
        </p:txBody>
      </p:sp>
      <p:sp>
        <p:nvSpPr>
          <p:cNvPr id="9" name="Text 7"/>
          <p:cNvSpPr/>
          <p:nvPr/>
        </p:nvSpPr>
        <p:spPr>
          <a:xfrm>
            <a:off x="1155700" y="6858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Add and select a mic as an audio source:</a:t>
            </a:r>
            <a:endParaRPr lang="en-US" sz="14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914400"/>
            <a:ext cx="6858000" cy="457200"/>
          </a:xfrm>
          <a:prstGeom prst="rect">
            <a:avLst/>
          </a:prstGeom>
        </p:spPr>
      </p:pic>
      <p:sp>
        <p:nvSpPr>
          <p:cNvPr id="11" name="Shape 8"/>
          <p:cNvSpPr/>
          <p:nvPr/>
        </p:nvSpPr>
        <p:spPr>
          <a:xfrm>
            <a:off x="965200" y="9144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2" name="Text 9"/>
          <p:cNvSpPr/>
          <p:nvPr/>
        </p:nvSpPr>
        <p:spPr>
          <a:xfrm>
            <a:off x="1083733" y="9144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3.1.</a:t>
            </a:r>
            <a:endParaRPr lang="en-US" sz="1400" dirty="0"/>
          </a:p>
        </p:txBody>
      </p:sp>
      <p:sp>
        <p:nvSpPr>
          <p:cNvPr id="13" name="Text 10"/>
          <p:cNvSpPr/>
          <p:nvPr/>
        </p:nvSpPr>
        <p:spPr>
          <a:xfrm>
            <a:off x="1536700" y="9144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Add an audio capture device by clicking the plus sign located in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Sources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panel and selecting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Input Capture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(Fig. 4d).</a:t>
            </a:r>
            <a:endParaRPr lang="en-US" sz="1400" dirty="0"/>
          </a:p>
        </p:txBody>
      </p:sp>
      <p:pic>
        <p:nvPicPr>
          <p:cNvPr id="1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858000" cy="228600"/>
          </a:xfrm>
          <a:prstGeom prst="rect">
            <a:avLst/>
          </a:prstGeom>
        </p:spPr>
      </p:pic>
      <p:sp>
        <p:nvSpPr>
          <p:cNvPr id="15" name="Shape 11"/>
          <p:cNvSpPr/>
          <p:nvPr/>
        </p:nvSpPr>
        <p:spPr>
          <a:xfrm>
            <a:off x="965200" y="13716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6" name="Text 12"/>
          <p:cNvSpPr/>
          <p:nvPr/>
        </p:nvSpPr>
        <p:spPr>
          <a:xfrm>
            <a:off x="1083733" y="13716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3.2.</a:t>
            </a:r>
            <a:endParaRPr lang="en-US" sz="1400" dirty="0"/>
          </a:p>
        </p:txBody>
      </p:sp>
      <p:sp>
        <p:nvSpPr>
          <p:cNvPr id="17" name="Text 13"/>
          <p:cNvSpPr/>
          <p:nvPr/>
        </p:nvSpPr>
        <p:spPr>
          <a:xfrm>
            <a:off x="1536700" y="13716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Rename the audio capture device for easier reference.</a:t>
            </a:r>
            <a:endParaRPr lang="en-US" sz="1400" dirty="0"/>
          </a:p>
        </p:txBody>
      </p:sp>
      <p:pic>
        <p:nvPicPr>
          <p:cNvPr id="18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6858000" cy="457200"/>
          </a:xfrm>
          <a:prstGeom prst="rect">
            <a:avLst/>
          </a:prstGeom>
        </p:spPr>
      </p:pic>
      <p:sp>
        <p:nvSpPr>
          <p:cNvPr id="19" name="Shape 14"/>
          <p:cNvSpPr/>
          <p:nvPr/>
        </p:nvSpPr>
        <p:spPr>
          <a:xfrm>
            <a:off x="965200" y="16002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0" name="Text 15"/>
          <p:cNvSpPr/>
          <p:nvPr/>
        </p:nvSpPr>
        <p:spPr>
          <a:xfrm>
            <a:off x="1083733" y="16002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3.3.</a:t>
            </a:r>
            <a:endParaRPr lang="en-US" sz="1400" dirty="0"/>
          </a:p>
        </p:txBody>
      </p:sp>
      <p:sp>
        <p:nvSpPr>
          <p:cNvPr id="21" name="Text 16"/>
          <p:cNvSpPr/>
          <p:nvPr/>
        </p:nvSpPr>
        <p:spPr>
          <a:xfrm>
            <a:off x="1536700" y="16002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Devices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drop-down menu and locate the input device that you want to use:</a:t>
            </a:r>
            <a:endParaRPr lang="en-US" sz="1400" dirty="0"/>
          </a:p>
        </p:txBody>
      </p:sp>
      <p:pic>
        <p:nvPicPr>
          <p:cNvPr id="22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057400"/>
            <a:ext cx="6858000" cy="457200"/>
          </a:xfrm>
          <a:prstGeom prst="rect">
            <a:avLst/>
          </a:prstGeom>
        </p:spPr>
      </p:pic>
      <p:sp>
        <p:nvSpPr>
          <p:cNvPr id="23" name="Shape 17"/>
          <p:cNvSpPr/>
          <p:nvPr/>
        </p:nvSpPr>
        <p:spPr>
          <a:xfrm>
            <a:off x="965200" y="20574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4" name="Text 18"/>
          <p:cNvSpPr/>
          <p:nvPr/>
        </p:nvSpPr>
        <p:spPr>
          <a:xfrm>
            <a:off x="1248833" y="20574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a.</a:t>
            </a:r>
            <a:endParaRPr lang="en-US" sz="1400" dirty="0"/>
          </a:p>
        </p:txBody>
      </p:sp>
      <p:sp>
        <p:nvSpPr>
          <p:cNvPr id="25" name="Text 19"/>
          <p:cNvSpPr/>
          <p:nvPr/>
        </p:nvSpPr>
        <p:spPr>
          <a:xfrm>
            <a:off x="1536700" y="20574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 use the lightboard camera’s mic, select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Microphone (Avaya HC020)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(Fig. 4e).</a:t>
            </a:r>
            <a:endParaRPr lang="en-US" sz="1400" dirty="0"/>
          </a:p>
        </p:txBody>
      </p:sp>
      <p:pic>
        <p:nvPicPr>
          <p:cNvPr id="26" name="Image 4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514600"/>
            <a:ext cx="6858000" cy="457200"/>
          </a:xfrm>
          <a:prstGeom prst="rect">
            <a:avLst/>
          </a:prstGeom>
        </p:spPr>
      </p:pic>
      <p:sp>
        <p:nvSpPr>
          <p:cNvPr id="27" name="Shape 20"/>
          <p:cNvSpPr/>
          <p:nvPr/>
        </p:nvSpPr>
        <p:spPr>
          <a:xfrm>
            <a:off x="965200" y="25146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8" name="Text 21"/>
          <p:cNvSpPr/>
          <p:nvPr/>
        </p:nvSpPr>
        <p:spPr>
          <a:xfrm>
            <a:off x="1248833" y="25146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b.</a:t>
            </a:r>
            <a:endParaRPr lang="en-US" sz="1400" dirty="0"/>
          </a:p>
        </p:txBody>
      </p:sp>
      <p:sp>
        <p:nvSpPr>
          <p:cNvPr id="29" name="Text 22"/>
          <p:cNvSpPr/>
          <p:nvPr/>
        </p:nvSpPr>
        <p:spPr>
          <a:xfrm>
            <a:off x="1536700" y="25146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 use the standalone mic that’s provided, select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Microphone (Shure M5VC (With Playback))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1400" dirty="0"/>
          </a:p>
        </p:txBody>
      </p:sp>
      <p:pic>
        <p:nvPicPr>
          <p:cNvPr id="30" name="Image 5" descr="preencoded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971800"/>
            <a:ext cx="6858000" cy="228600"/>
          </a:xfrm>
          <a:prstGeom prst="rect">
            <a:avLst/>
          </a:prstGeom>
        </p:spPr>
      </p:pic>
      <p:sp>
        <p:nvSpPr>
          <p:cNvPr id="31" name="Shape 23"/>
          <p:cNvSpPr/>
          <p:nvPr/>
        </p:nvSpPr>
        <p:spPr>
          <a:xfrm>
            <a:off x="965200" y="29718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2" name="Text 24"/>
          <p:cNvSpPr/>
          <p:nvPr/>
        </p:nvSpPr>
        <p:spPr>
          <a:xfrm>
            <a:off x="1261533" y="2971800"/>
            <a:ext cx="2116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c.</a:t>
            </a:r>
            <a:endParaRPr lang="en-US" sz="1400" dirty="0"/>
          </a:p>
        </p:txBody>
      </p:sp>
      <p:sp>
        <p:nvSpPr>
          <p:cNvPr id="33" name="Text 25"/>
          <p:cNvSpPr/>
          <p:nvPr/>
        </p:nvSpPr>
        <p:spPr>
          <a:xfrm>
            <a:off x="1536700" y="29718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 use still a different mic, select it from the list.</a:t>
            </a:r>
            <a:endParaRPr lang="en-US" sz="1400" dirty="0"/>
          </a:p>
        </p:txBody>
      </p:sp>
      <p:sp>
        <p:nvSpPr>
          <p:cNvPr id="34" name="Shape 26"/>
          <p:cNvSpPr/>
          <p:nvPr/>
        </p:nvSpPr>
        <p:spPr>
          <a:xfrm>
            <a:off x="457200" y="3200400"/>
            <a:ext cx="6858000" cy="3060700"/>
          </a:xfrm>
          <a:prstGeom prst="rect">
            <a:avLst/>
          </a:prstGeom>
          <a:noFill/>
          <a:ln/>
        </p:spPr>
      </p:sp>
      <p:pic>
        <p:nvPicPr>
          <p:cNvPr id="35" name="Image 6" descr="preencoded.png">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6200" y="3327400"/>
            <a:ext cx="5080000" cy="2540000"/>
          </a:xfrm>
          <a:prstGeom prst="rect">
            <a:avLst/>
          </a:prstGeom>
        </p:spPr>
      </p:pic>
      <p:sp>
        <p:nvSpPr>
          <p:cNvPr id="36" name="Text 27"/>
          <p:cNvSpPr/>
          <p:nvPr/>
        </p:nvSpPr>
        <p:spPr>
          <a:xfrm>
            <a:off x="427567" y="5905500"/>
            <a:ext cx="6917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Fig. 4d.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Adding audio-capture device in OBS Studio</a:t>
            </a:r>
            <a:endParaRPr lang="en-US" sz="1400" dirty="0"/>
          </a:p>
        </p:txBody>
      </p:sp>
      <p:sp>
        <p:nvSpPr>
          <p:cNvPr id="37" name="Shape 28"/>
          <p:cNvSpPr/>
          <p:nvPr/>
        </p:nvSpPr>
        <p:spPr>
          <a:xfrm>
            <a:off x="457200" y="6261100"/>
            <a:ext cx="6858000" cy="3060700"/>
          </a:xfrm>
          <a:prstGeom prst="rect">
            <a:avLst/>
          </a:prstGeom>
          <a:noFill/>
          <a:ln/>
        </p:spPr>
      </p:sp>
      <p:pic>
        <p:nvPicPr>
          <p:cNvPr id="38" name="Image 7" descr="preencoded.png">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6200" y="6388100"/>
            <a:ext cx="5080000" cy="2540000"/>
          </a:xfrm>
          <a:prstGeom prst="rect">
            <a:avLst/>
          </a:prstGeom>
        </p:spPr>
      </p:pic>
      <p:sp>
        <p:nvSpPr>
          <p:cNvPr id="39" name="Text 29"/>
          <p:cNvSpPr/>
          <p:nvPr/>
        </p:nvSpPr>
        <p:spPr>
          <a:xfrm>
            <a:off x="427567" y="8966200"/>
            <a:ext cx="69172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Fig. 4e.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Changing input device to 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Avaya</a:t>
            </a:r>
            <a:pPr algn="ct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microphone</a:t>
            </a:r>
            <a:endParaRPr lang="en-US" sz="1400" dirty="0"/>
          </a:p>
        </p:txBody>
      </p:sp>
      <p:sp>
        <p:nvSpPr>
          <p:cNvPr id="40" name="Shape 30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41" name="Shape 31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42" name="Shape 32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43" name="Shape 33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44" name="Shape 34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/>
        </p:spPr>
      </p:sp>
      <p:sp>
        <p:nvSpPr>
          <p:cNvPr id="3" name="Shape 1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4" name="Shape 2"/>
          <p:cNvSpPr/>
          <p:nvPr/>
        </p:nvSpPr>
        <p:spPr>
          <a:xfrm>
            <a:off x="457200" y="4572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5" name="Text 3"/>
          <p:cNvSpPr/>
          <p:nvPr/>
        </p:nvSpPr>
        <p:spPr>
          <a:xfrm>
            <a:off x="7200900" y="457200"/>
            <a:ext cx="1735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</a:t>
            </a:r>
            <a:endParaRPr lang="en-US" sz="1400" dirty="0"/>
          </a:p>
        </p:txBody>
      </p:sp>
      <p:sp>
        <p:nvSpPr>
          <p:cNvPr id="6" name="Shape 4"/>
          <p:cNvSpPr/>
          <p:nvPr/>
        </p:nvSpPr>
        <p:spPr>
          <a:xfrm>
            <a:off x="457200" y="685800"/>
            <a:ext cx="6858000" cy="292100"/>
          </a:xfrm>
          <a:prstGeom prst="rect">
            <a:avLst/>
          </a:prstGeom>
          <a:noFill/>
          <a:ln/>
        </p:spPr>
      </p:sp>
      <p:sp>
        <p:nvSpPr>
          <p:cNvPr id="7" name="Shape 5"/>
          <p:cNvSpPr/>
          <p:nvPr/>
        </p:nvSpPr>
        <p:spPr>
          <a:xfrm>
            <a:off x="584200" y="685800"/>
            <a:ext cx="508000" cy="292100"/>
          </a:xfrm>
          <a:prstGeom prst="rect">
            <a:avLst/>
          </a:prstGeom>
          <a:noFill/>
          <a:ln/>
        </p:spPr>
      </p:sp>
      <p:sp>
        <p:nvSpPr>
          <p:cNvPr id="8" name="Text 6"/>
          <p:cNvSpPr/>
          <p:nvPr/>
        </p:nvSpPr>
        <p:spPr>
          <a:xfrm>
            <a:off x="800100" y="685800"/>
            <a:ext cx="2921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</a:t>
            </a:r>
            <a:endParaRPr lang="en-US" sz="1800" dirty="0"/>
          </a:p>
        </p:txBody>
      </p:sp>
      <p:sp>
        <p:nvSpPr>
          <p:cNvPr id="9" name="Shape 7"/>
          <p:cNvSpPr/>
          <p:nvPr/>
        </p:nvSpPr>
        <p:spPr>
          <a:xfrm>
            <a:off x="1155700" y="685800"/>
            <a:ext cx="6159500" cy="292100"/>
          </a:xfrm>
          <a:prstGeom prst="rect">
            <a:avLst/>
          </a:prstGeom>
          <a:noFill/>
          <a:ln/>
        </p:spPr>
      </p:sp>
      <p:sp>
        <p:nvSpPr>
          <p:cNvPr id="10" name="Text 8"/>
          <p:cNvSpPr/>
          <p:nvPr/>
        </p:nvSpPr>
        <p:spPr>
          <a:xfrm>
            <a:off x="1155700" y="685800"/>
            <a:ext cx="6235700" cy="368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1800" dirty="0">
                <a:solidFill>
                  <a:srgbClr val="E31837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Testing audio settings</a:t>
            </a:r>
            <a:endParaRPr lang="en-US" sz="1800" dirty="0"/>
          </a:p>
        </p:txBody>
      </p:sp>
      <p:sp>
        <p:nvSpPr>
          <p:cNvPr id="11" name="Shape 9"/>
          <p:cNvSpPr/>
          <p:nvPr/>
        </p:nvSpPr>
        <p:spPr>
          <a:xfrm>
            <a:off x="457200" y="9779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12" name="Text 10"/>
          <p:cNvSpPr/>
          <p:nvPr/>
        </p:nvSpPr>
        <p:spPr>
          <a:xfrm>
            <a:off x="1155700" y="9779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Do a test recording to ensure proper audio settings.</a:t>
            </a:r>
            <a:endParaRPr lang="en-US" sz="1400" dirty="0"/>
          </a:p>
        </p:txBody>
      </p:sp>
      <p:sp>
        <p:nvSpPr>
          <p:cNvPr id="13" name="Shape 11"/>
          <p:cNvSpPr/>
          <p:nvPr/>
        </p:nvSpPr>
        <p:spPr>
          <a:xfrm>
            <a:off x="457200" y="12065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14" name="Shape 12"/>
          <p:cNvSpPr/>
          <p:nvPr/>
        </p:nvSpPr>
        <p:spPr>
          <a:xfrm>
            <a:off x="584200" y="12065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5" name="Text 13"/>
          <p:cNvSpPr/>
          <p:nvPr/>
        </p:nvSpPr>
        <p:spPr>
          <a:xfrm>
            <a:off x="867833" y="12065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</a:t>
            </a:r>
            <a:endParaRPr lang="en-US" sz="1400" dirty="0"/>
          </a:p>
        </p:txBody>
      </p:sp>
      <p:sp>
        <p:nvSpPr>
          <p:cNvPr id="16" name="Text 14"/>
          <p:cNvSpPr/>
          <p:nvPr/>
        </p:nvSpPr>
        <p:spPr>
          <a:xfrm>
            <a:off x="1155700" y="12065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Speak normally and continuously.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Consider reciting the alphabet.</a:t>
            </a:r>
            <a:endParaRPr lang="en-US" sz="1400" dirty="0"/>
          </a:p>
        </p:txBody>
      </p:sp>
      <p:sp>
        <p:nvSpPr>
          <p:cNvPr id="17" name="Shape 15"/>
          <p:cNvSpPr/>
          <p:nvPr/>
        </p:nvSpPr>
        <p:spPr>
          <a:xfrm>
            <a:off x="457200" y="1435100"/>
            <a:ext cx="6858000" cy="685800"/>
          </a:xfrm>
          <a:prstGeom prst="rect">
            <a:avLst/>
          </a:prstGeom>
          <a:noFill/>
          <a:ln/>
        </p:spPr>
      </p:sp>
      <p:sp>
        <p:nvSpPr>
          <p:cNvPr id="18" name="Shape 16"/>
          <p:cNvSpPr/>
          <p:nvPr/>
        </p:nvSpPr>
        <p:spPr>
          <a:xfrm>
            <a:off x="584200" y="14351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19" name="Text 17"/>
          <p:cNvSpPr/>
          <p:nvPr/>
        </p:nvSpPr>
        <p:spPr>
          <a:xfrm>
            <a:off x="867833" y="14351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1155700" y="1435100"/>
            <a:ext cx="6091767" cy="7450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Mixer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panel, watch the volume meter of the chosen mic.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general, the volume level should peak between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-25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and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-15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(decibels) marks. The ideal peak level is -12 decibels.</a:t>
            </a:r>
            <a:endParaRPr lang="en-US" sz="1400" dirty="0"/>
          </a:p>
        </p:txBody>
      </p:sp>
      <p:sp>
        <p:nvSpPr>
          <p:cNvPr id="21" name="Shape 19"/>
          <p:cNvSpPr/>
          <p:nvPr/>
        </p:nvSpPr>
        <p:spPr>
          <a:xfrm>
            <a:off x="457200" y="21209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22" name="Shape 20"/>
          <p:cNvSpPr/>
          <p:nvPr/>
        </p:nvSpPr>
        <p:spPr>
          <a:xfrm>
            <a:off x="584200" y="21209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3" name="Text 21"/>
          <p:cNvSpPr/>
          <p:nvPr/>
        </p:nvSpPr>
        <p:spPr>
          <a:xfrm>
            <a:off x="867833" y="21209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</a:t>
            </a:r>
            <a:endParaRPr lang="en-US" sz="1400" dirty="0"/>
          </a:p>
        </p:txBody>
      </p:sp>
      <p:sp>
        <p:nvSpPr>
          <p:cNvPr id="24" name="Text 22"/>
          <p:cNvSpPr/>
          <p:nvPr/>
        </p:nvSpPr>
        <p:spPr>
          <a:xfrm>
            <a:off x="1155700" y="21209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(Optional) Adjust the mic volume in OBS Studio:</a:t>
            </a:r>
            <a:endParaRPr lang="en-US" sz="1400" dirty="0"/>
          </a:p>
        </p:txBody>
      </p:sp>
      <p:pic>
        <p:nvPicPr>
          <p:cNvPr id="25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2349500"/>
            <a:ext cx="6858000" cy="457200"/>
          </a:xfrm>
          <a:prstGeom prst="rect">
            <a:avLst/>
          </a:prstGeom>
        </p:spPr>
      </p:pic>
      <p:sp>
        <p:nvSpPr>
          <p:cNvPr id="26" name="Shape 23"/>
          <p:cNvSpPr/>
          <p:nvPr/>
        </p:nvSpPr>
        <p:spPr>
          <a:xfrm>
            <a:off x="965200" y="23495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27" name="Text 24"/>
          <p:cNvSpPr/>
          <p:nvPr/>
        </p:nvSpPr>
        <p:spPr>
          <a:xfrm>
            <a:off x="1083733" y="23495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3.1.</a:t>
            </a:r>
            <a:endParaRPr lang="en-US" sz="1400" dirty="0"/>
          </a:p>
        </p:txBody>
      </p:sp>
      <p:sp>
        <p:nvSpPr>
          <p:cNvPr id="28" name="Text 25"/>
          <p:cNvSpPr/>
          <p:nvPr/>
        </p:nvSpPr>
        <p:spPr>
          <a:xfrm>
            <a:off x="1536700" y="23495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the lower-left corner of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Mixer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panel, click the gear icon.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Advanced Audio Properties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window will open.</a:t>
            </a:r>
            <a:endParaRPr lang="en-US" sz="1400" dirty="0"/>
          </a:p>
        </p:txBody>
      </p:sp>
      <p:pic>
        <p:nvPicPr>
          <p:cNvPr id="29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06700"/>
            <a:ext cx="6858000" cy="457200"/>
          </a:xfrm>
          <a:prstGeom prst="rect">
            <a:avLst/>
          </a:prstGeom>
        </p:spPr>
      </p:pic>
      <p:sp>
        <p:nvSpPr>
          <p:cNvPr id="30" name="Shape 26"/>
          <p:cNvSpPr/>
          <p:nvPr/>
        </p:nvSpPr>
        <p:spPr>
          <a:xfrm>
            <a:off x="965200" y="28067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1" name="Text 27"/>
          <p:cNvSpPr/>
          <p:nvPr/>
        </p:nvSpPr>
        <p:spPr>
          <a:xfrm>
            <a:off x="1083733" y="28067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3.2.</a:t>
            </a:r>
            <a:endParaRPr lang="en-US" sz="1400" dirty="0"/>
          </a:p>
        </p:txBody>
      </p:sp>
      <p:sp>
        <p:nvSpPr>
          <p:cNvPr id="32" name="Text 28"/>
          <p:cNvSpPr/>
          <p:nvPr/>
        </p:nvSpPr>
        <p:spPr>
          <a:xfrm>
            <a:off x="1536700" y="28067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Increase or decrease the dB value for the chosen mic in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Volume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column as needed.</a:t>
            </a:r>
            <a:endParaRPr lang="en-US" sz="1400" dirty="0"/>
          </a:p>
        </p:txBody>
      </p:sp>
      <p:pic>
        <p:nvPicPr>
          <p:cNvPr id="33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63900"/>
            <a:ext cx="6858000" cy="228600"/>
          </a:xfrm>
          <a:prstGeom prst="rect">
            <a:avLst/>
          </a:prstGeom>
        </p:spPr>
      </p:pic>
      <p:sp>
        <p:nvSpPr>
          <p:cNvPr id="34" name="Shape 29"/>
          <p:cNvSpPr/>
          <p:nvPr/>
        </p:nvSpPr>
        <p:spPr>
          <a:xfrm>
            <a:off x="965200" y="32639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5" name="Text 30"/>
          <p:cNvSpPr/>
          <p:nvPr/>
        </p:nvSpPr>
        <p:spPr>
          <a:xfrm>
            <a:off x="1083733" y="32639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3.3.</a:t>
            </a:r>
            <a:endParaRPr lang="en-US" sz="1400" dirty="0"/>
          </a:p>
        </p:txBody>
      </p:sp>
      <p:sp>
        <p:nvSpPr>
          <p:cNvPr id="36" name="Text 31"/>
          <p:cNvSpPr/>
          <p:nvPr/>
        </p:nvSpPr>
        <p:spPr>
          <a:xfrm>
            <a:off x="1536700" y="32639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Close the 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Advanced Audio Properties</a:t>
            </a:r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window.</a:t>
            </a:r>
            <a:endParaRPr lang="en-US" sz="1400" dirty="0"/>
          </a:p>
        </p:txBody>
      </p:sp>
      <p:sp>
        <p:nvSpPr>
          <p:cNvPr id="37" name="Shape 32"/>
          <p:cNvSpPr/>
          <p:nvPr/>
        </p:nvSpPr>
        <p:spPr>
          <a:xfrm>
            <a:off x="457200" y="3492500"/>
            <a:ext cx="6858000" cy="228600"/>
          </a:xfrm>
          <a:prstGeom prst="rect">
            <a:avLst/>
          </a:prstGeom>
          <a:noFill/>
          <a:ln/>
        </p:spPr>
      </p:sp>
      <p:sp>
        <p:nvSpPr>
          <p:cNvPr id="38" name="Shape 33"/>
          <p:cNvSpPr/>
          <p:nvPr/>
        </p:nvSpPr>
        <p:spPr>
          <a:xfrm>
            <a:off x="584200" y="34925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39" name="Text 34"/>
          <p:cNvSpPr/>
          <p:nvPr/>
        </p:nvSpPr>
        <p:spPr>
          <a:xfrm>
            <a:off x="867833" y="3492500"/>
            <a:ext cx="2243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</a:t>
            </a:r>
            <a:endParaRPr lang="en-US" sz="1400" dirty="0"/>
          </a:p>
        </p:txBody>
      </p:sp>
      <p:sp>
        <p:nvSpPr>
          <p:cNvPr id="40" name="Text 35"/>
          <p:cNvSpPr/>
          <p:nvPr/>
        </p:nvSpPr>
        <p:spPr>
          <a:xfrm>
            <a:off x="1155700" y="3492500"/>
            <a:ext cx="6091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Mute all audio-inputs other than the chosen mic:</a:t>
            </a:r>
            <a:endParaRPr lang="en-US" sz="1400" dirty="0"/>
          </a:p>
        </p:txBody>
      </p:sp>
      <p:pic>
        <p:nvPicPr>
          <p:cNvPr id="41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721100"/>
            <a:ext cx="6858000" cy="228600"/>
          </a:xfrm>
          <a:prstGeom prst="rect">
            <a:avLst/>
          </a:prstGeom>
        </p:spPr>
      </p:pic>
      <p:sp>
        <p:nvSpPr>
          <p:cNvPr id="42" name="Shape 36"/>
          <p:cNvSpPr/>
          <p:nvPr/>
        </p:nvSpPr>
        <p:spPr>
          <a:xfrm>
            <a:off x="965200" y="37211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43" name="Text 37"/>
          <p:cNvSpPr/>
          <p:nvPr/>
        </p:nvSpPr>
        <p:spPr>
          <a:xfrm>
            <a:off x="1083733" y="37211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4.1.</a:t>
            </a:r>
            <a:endParaRPr lang="en-US" sz="1400" dirty="0"/>
          </a:p>
        </p:txBody>
      </p:sp>
      <p:sp>
        <p:nvSpPr>
          <p:cNvPr id="44" name="Text 38"/>
          <p:cNvSpPr/>
          <p:nvPr/>
        </p:nvSpPr>
        <p:spPr>
          <a:xfrm>
            <a:off x="1536700" y="3721100"/>
            <a:ext cx="57107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Locate the volume meter of any other audio-input.</a:t>
            </a:r>
            <a:endParaRPr lang="en-US" sz="1400" dirty="0"/>
          </a:p>
        </p:txBody>
      </p:sp>
      <p:pic>
        <p:nvPicPr>
          <p:cNvPr id="45" name="Image 4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949700"/>
            <a:ext cx="6858000" cy="685800"/>
          </a:xfrm>
          <a:prstGeom prst="rect">
            <a:avLst/>
          </a:prstGeom>
        </p:spPr>
      </p:pic>
      <p:sp>
        <p:nvSpPr>
          <p:cNvPr id="46" name="Shape 39"/>
          <p:cNvSpPr/>
          <p:nvPr/>
        </p:nvSpPr>
        <p:spPr>
          <a:xfrm>
            <a:off x="965200" y="39497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47" name="Text 40"/>
          <p:cNvSpPr/>
          <p:nvPr/>
        </p:nvSpPr>
        <p:spPr>
          <a:xfrm>
            <a:off x="1083733" y="39497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4.2.</a:t>
            </a:r>
            <a:endParaRPr lang="en-US" sz="1400" dirty="0"/>
          </a:p>
        </p:txBody>
      </p:sp>
      <p:sp>
        <p:nvSpPr>
          <p:cNvPr id="48" name="Text 41"/>
          <p:cNvSpPr/>
          <p:nvPr/>
        </p:nvSpPr>
        <p:spPr>
          <a:xfrm>
            <a:off x="1536700" y="3949700"/>
            <a:ext cx="5710767" cy="7450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the speaker icon below that volume meter. The speaker icon will turn red and have an ‘x’ beside it. The volume meter will also dim and turn grey.</a:t>
            </a:r>
            <a:endParaRPr lang="en-US" sz="1400" dirty="0"/>
          </a:p>
        </p:txBody>
      </p:sp>
      <p:pic>
        <p:nvPicPr>
          <p:cNvPr id="49" name="Image 5" descr="preencoded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4635500"/>
            <a:ext cx="6858000" cy="457200"/>
          </a:xfrm>
          <a:prstGeom prst="rect">
            <a:avLst/>
          </a:prstGeom>
        </p:spPr>
      </p:pic>
      <p:sp>
        <p:nvSpPr>
          <p:cNvPr id="50" name="Shape 42"/>
          <p:cNvSpPr/>
          <p:nvPr/>
        </p:nvSpPr>
        <p:spPr>
          <a:xfrm>
            <a:off x="965200" y="4635500"/>
            <a:ext cx="508000" cy="228600"/>
          </a:xfrm>
          <a:prstGeom prst="rect">
            <a:avLst/>
          </a:prstGeom>
          <a:noFill/>
          <a:ln/>
        </p:spPr>
      </p:sp>
      <p:sp>
        <p:nvSpPr>
          <p:cNvPr id="51" name="Text 43"/>
          <p:cNvSpPr/>
          <p:nvPr/>
        </p:nvSpPr>
        <p:spPr>
          <a:xfrm>
            <a:off x="1083733" y="4635500"/>
            <a:ext cx="389467" cy="2878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4.3.</a:t>
            </a:r>
            <a:endParaRPr lang="en-US" sz="1400" dirty="0"/>
          </a:p>
        </p:txBody>
      </p:sp>
      <p:sp>
        <p:nvSpPr>
          <p:cNvPr id="52" name="Text 44"/>
          <p:cNvSpPr/>
          <p:nvPr/>
        </p:nvSpPr>
        <p:spPr>
          <a:xfrm>
            <a:off x="1536700" y="4635500"/>
            <a:ext cx="5710767" cy="5164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spcAft>
                <a:spcPts val="150"/>
              </a:spcAft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Repeat steps 4.1 and 4.2 for all audio-inputs other than the chosen one.</a:t>
            </a:r>
            <a:endParaRPr lang="en-US" sz="1400" dirty="0"/>
          </a:p>
        </p:txBody>
      </p:sp>
      <p:sp>
        <p:nvSpPr>
          <p:cNvPr id="53" name="Shape 45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/>
        </p:spPr>
      </p:sp>
      <p:sp>
        <p:nvSpPr>
          <p:cNvPr id="54" name="Shape 46"/>
          <p:cNvSpPr/>
          <p:nvPr/>
        </p:nvSpPr>
        <p:spPr>
          <a:xfrm>
            <a:off x="0" y="9829800"/>
            <a:ext cx="7772400" cy="2286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55" name="Shape 47"/>
          <p:cNvSpPr/>
          <p:nvPr/>
        </p:nvSpPr>
        <p:spPr>
          <a:xfrm>
            <a:off x="0" y="0"/>
            <a:ext cx="228600" cy="10058400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56" name="Shape 48"/>
          <p:cNvSpPr/>
          <p:nvPr/>
        </p:nvSpPr>
        <p:spPr>
          <a:xfrm>
            <a:off x="7543800" y="0"/>
            <a:ext cx="228600" cy="10058400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57" name="Shape 49"/>
          <p:cNvSpPr/>
          <p:nvPr/>
        </p:nvSpPr>
        <p:spPr>
          <a:xfrm>
            <a:off x="0" y="0"/>
            <a:ext cx="7772400" cy="228600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2023-04-20T19:54:02Z</dcterms:created>
  <dcterms:modified xsi:type="dcterms:W3CDTF">2023-04-20T19:54:02Z</dcterms:modified>
</cp:coreProperties>
</file>