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slideMasters/slideMaster11.xml" ContentType="application/vnd.openxmlformats-officedocument.presentationml.slideMaster+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notesMasterIdLst>
    <p:notesMasterId r:id="rId13"/>
  </p:notesMasterIdLst>
  <p:sldSz cx="7772400" cy="10058400"/>
  <p:notesSz cx="10058400" cy="7772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www.vive.com/ca/support/vive/" TargetMode="External"/><Relationship Id="rId5" Type="http://schemas.openxmlformats.org/officeDocument/2006/relationships/hyperlink" Target="https://creativecommons.org/licenses/by-nc/4.0/" TargetMode="External"/><Relationship Id="rId1" Type="http://schemas.openxmlformats.org/officeDocument/2006/relationships/image" Target="../media/image-11-1.png"/><Relationship Id="rId2" Type="http://schemas.openxmlformats.org/officeDocument/2006/relationships/image" Target="../media/image-11-2.png"/><Relationship Id="rId4" Type="http://schemas.openxmlformats.org/officeDocument/2006/relationships/image" Target="../media/image-11-3.png"/><Relationship Id="rId6" Type="http://schemas.openxmlformats.org/officeDocument/2006/relationships/slideLayout" Target="../slideLayouts/slideLayout1.xml"/><Relationship Id="rId7"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slideLayout" Target="../slideLayouts/slideLayout1.xml"/><Relationship Id="rId7"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image-3-1.png"/><Relationship Id="rId2" Type="http://schemas.openxmlformats.org/officeDocument/2006/relationships/image" Target="../media/image-3-2.png"/><Relationship Id="rId3" Type="http://schemas.openxmlformats.org/officeDocument/2006/relationships/image" Target="../media/image-3-3.png"/><Relationship Id="rId4" Type="http://schemas.openxmlformats.org/officeDocument/2006/relationships/image" Target="../media/image-3-4.png"/><Relationship Id="rId5" Type="http://schemas.openxmlformats.org/officeDocument/2006/relationships/image" Target="../media/image-3-5.png"/><Relationship Id="rId6" Type="http://schemas.openxmlformats.org/officeDocument/2006/relationships/image" Target="../media/image-3-6.png"/><Relationship Id="rId7" Type="http://schemas.openxmlformats.org/officeDocument/2006/relationships/slideLayout" Target="../slideLayouts/slideLayout1.xml"/><Relationship Id="rId8"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image-4-1.png"/><Relationship Id="rId2" Type="http://schemas.openxmlformats.org/officeDocument/2006/relationships/image" Target="../media/image-4-2.png"/><Relationship Id="rId3" Type="http://schemas.openxmlformats.org/officeDocument/2006/relationships/slideLayout" Target="../slideLayouts/slideLayout1.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image-5-1.png"/><Relationship Id="rId2" Type="http://schemas.openxmlformats.org/officeDocument/2006/relationships/image" Target="../media/image-5-2.png"/><Relationship Id="rId3" Type="http://schemas.openxmlformats.org/officeDocument/2006/relationships/image" Target="../media/image-5-3.png"/><Relationship Id="rId4" Type="http://schemas.openxmlformats.org/officeDocument/2006/relationships/slideLayout" Target="../slideLayouts/slideLayout1.xml"/><Relationship Id="rId5"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image" Target="../media/image-6-1.png"/><Relationship Id="rId2" Type="http://schemas.openxmlformats.org/officeDocument/2006/relationships/image" Target="../media/image-6-2.png"/><Relationship Id="rId3" Type="http://schemas.openxmlformats.org/officeDocument/2006/relationships/slideLayout" Target="../slideLayouts/slideLayout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image" Target="../media/image-7-1.png"/><Relationship Id="rId2" Type="http://schemas.openxmlformats.org/officeDocument/2006/relationships/slideLayout" Target="../slideLayouts/slideLayout1.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image" Target="../media/image-8-1.png"/><Relationship Id="rId2" Type="http://schemas.openxmlformats.org/officeDocument/2006/relationships/image" Target="../media/image-8-2.png"/><Relationship Id="rId3" Type="http://schemas.openxmlformats.org/officeDocument/2006/relationships/slideLayout" Target="../slideLayouts/slideLayout1.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image" Target="../media/image-9-1.png"/><Relationship Id="rId2" Type="http://schemas.openxmlformats.org/officeDocument/2006/relationships/image" Target="../media/image-9-2.png"/><Relationship Id="rId3" Type="http://schemas.openxmlformats.org/officeDocument/2006/relationships/slideLayout" Target="../slideLayouts/slideLayout1.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p:bgPr>
    </p:bg>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457200" y="457200"/>
            <a:ext cx="6858000" cy="9144000"/>
          </a:xfrm>
          <a:prstGeom prst="rect">
            <a:avLst/>
          </a:prstGeom>
        </p:spPr>
      </p:pic>
      <p:sp>
        <p:nvSpPr>
          <p:cNvPr id="3" name="Shape 0"/>
          <p:cNvSpPr/>
          <p:nvPr/>
        </p:nvSpPr>
        <p:spPr>
          <a:xfrm>
            <a:off x="0" y="0"/>
            <a:ext cx="7772400" cy="10058400"/>
          </a:xfrm>
          <a:prstGeom prst="rect">
            <a:avLst/>
          </a:prstGeom>
          <a:noFill/>
          <a:ln/>
        </p:spPr>
      </p:sp>
      <p:sp>
        <p:nvSpPr>
          <p:cNvPr id="4" name="Shape 1"/>
          <p:cNvSpPr/>
          <p:nvPr/>
        </p:nvSpPr>
        <p:spPr>
          <a:xfrm>
            <a:off x="0" y="9829800"/>
            <a:ext cx="7772400" cy="228600"/>
          </a:xfrm>
          <a:prstGeom prst="rect">
            <a:avLst/>
          </a:prstGeom>
          <a:solidFill>
            <a:srgbClr val="ACE6F8">
              <a:alpha val="100000"/>
            </a:srgbClr>
          </a:solidFill>
          <a:ln/>
        </p:spPr>
      </p:sp>
      <p:sp>
        <p:nvSpPr>
          <p:cNvPr id="5" name="Shape 2"/>
          <p:cNvSpPr/>
          <p:nvPr/>
        </p:nvSpPr>
        <p:spPr>
          <a:xfrm>
            <a:off x="0" y="0"/>
            <a:ext cx="228600" cy="10058400"/>
          </a:xfrm>
          <a:prstGeom prst="rect">
            <a:avLst/>
          </a:prstGeom>
          <a:solidFill>
            <a:srgbClr val="E31837">
              <a:alpha val="100000"/>
            </a:srgbClr>
          </a:solidFill>
          <a:ln/>
        </p:spPr>
      </p:sp>
      <p:sp>
        <p:nvSpPr>
          <p:cNvPr id="6" name="Shape 3"/>
          <p:cNvSpPr/>
          <p:nvPr/>
        </p:nvSpPr>
        <p:spPr>
          <a:xfrm>
            <a:off x="7543800" y="0"/>
            <a:ext cx="228600" cy="10058400"/>
          </a:xfrm>
          <a:prstGeom prst="rect">
            <a:avLst/>
          </a:prstGeom>
          <a:solidFill>
            <a:srgbClr val="ACE6F8">
              <a:alpha val="100000"/>
            </a:srgbClr>
          </a:solidFill>
          <a:ln/>
        </p:spPr>
      </p:sp>
      <p:sp>
        <p:nvSpPr>
          <p:cNvPr id="7" name="Shape 4"/>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099300" y="457200"/>
            <a:ext cx="2751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10</a:t>
            </a:r>
            <a:endParaRPr lang="en-US" sz="1400" dirty="0"/>
          </a:p>
        </p:txBody>
      </p:sp>
      <p:sp>
        <p:nvSpPr>
          <p:cNvPr id="6" name="Shape 4"/>
          <p:cNvSpPr/>
          <p:nvPr/>
        </p:nvSpPr>
        <p:spPr>
          <a:xfrm>
            <a:off x="457200" y="685800"/>
            <a:ext cx="6858000" cy="8915400"/>
          </a:xfrm>
          <a:prstGeom prst="rect">
            <a:avLst/>
          </a:prstGeom>
          <a:noFill/>
          <a:ln/>
        </p:spPr>
      </p:sp>
      <p:sp>
        <p:nvSpPr>
          <p:cNvPr id="7" name="Shape 5"/>
          <p:cNvSpPr/>
          <p:nvPr/>
        </p:nvSpPr>
        <p:spPr>
          <a:xfrm>
            <a:off x="457200" y="685800"/>
            <a:ext cx="6858000" cy="292100"/>
          </a:xfrm>
          <a:prstGeom prst="rect">
            <a:avLst/>
          </a:prstGeom>
          <a:noFill/>
          <a:ln/>
        </p:spPr>
      </p:sp>
      <p:sp>
        <p:nvSpPr>
          <p:cNvPr id="8" name="Shape 6"/>
          <p:cNvSpPr/>
          <p:nvPr/>
        </p:nvSpPr>
        <p:spPr>
          <a:xfrm>
            <a:off x="457200" y="685800"/>
            <a:ext cx="508000" cy="292100"/>
          </a:xfrm>
          <a:prstGeom prst="rect">
            <a:avLst/>
          </a:prstGeom>
          <a:noFill/>
          <a:ln/>
        </p:spPr>
      </p:sp>
      <p:sp>
        <p:nvSpPr>
          <p:cNvPr id="9" name="Text 7"/>
          <p:cNvSpPr/>
          <p:nvPr/>
        </p:nvSpPr>
        <p:spPr>
          <a:xfrm>
            <a:off x="673100" y="685800"/>
            <a:ext cx="292100" cy="368300"/>
          </a:xfrm>
          <a:prstGeom prst="rect">
            <a:avLst/>
          </a:prstGeom>
          <a:noFill/>
          <a:ln/>
        </p:spPr>
        <p:txBody>
          <a:bodyPr wrap="square" lIns="0" tIns="0" rIns="0" bIns="0" rtlCol="0" anchor="t"/>
          <a:lstStyle/>
          <a:p>
            <a:pPr algn="r"/>
            <a:r>
              <a:rPr lang="en-US" sz="1800" dirty="0">
                <a:solidFill>
                  <a:srgbClr val="E31837">
                    <a:alpha val="100000"/>
                  </a:srgbClr>
                </a:solidFill>
                <a:latin typeface="IBM Plex Sans Bold" pitchFamily="34" charset="0"/>
                <a:ea typeface="IBM Plex Sans Bold" pitchFamily="34" charset="-122"/>
                <a:cs typeface="IBM Plex Sans Bold" pitchFamily="34" charset="-120"/>
              </a:rPr>
              <a:t>6.</a:t>
            </a:r>
            <a:endParaRPr lang="en-US" sz="1800" dirty="0"/>
          </a:p>
        </p:txBody>
      </p:sp>
      <p:sp>
        <p:nvSpPr>
          <p:cNvPr id="10" name="Shape 8"/>
          <p:cNvSpPr/>
          <p:nvPr/>
        </p:nvSpPr>
        <p:spPr>
          <a:xfrm>
            <a:off x="1028700" y="685800"/>
            <a:ext cx="6286500" cy="292100"/>
          </a:xfrm>
          <a:prstGeom prst="rect">
            <a:avLst/>
          </a:prstGeom>
          <a:noFill/>
          <a:ln/>
        </p:spPr>
      </p:sp>
      <p:sp>
        <p:nvSpPr>
          <p:cNvPr id="11" name="Text 9"/>
          <p:cNvSpPr/>
          <p:nvPr/>
        </p:nvSpPr>
        <p:spPr>
          <a:xfrm>
            <a:off x="1028700" y="685800"/>
            <a:ext cx="6362700" cy="368300"/>
          </a:xfrm>
          <a:prstGeom prst="rect">
            <a:avLst/>
          </a:prstGeom>
          <a:noFill/>
          <a:ln/>
        </p:spPr>
        <p:txBody>
          <a:bodyPr wrap="square" lIns="0" tIns="0" rIns="0" bIns="0" rtlCol="0" anchor="t"/>
          <a:lstStyle/>
          <a:p>
            <a:pPr algn="l"/>
            <a:r>
              <a:rPr lang="en-US" sz="1800" dirty="0">
                <a:solidFill>
                  <a:srgbClr val="E31837">
                    <a:alpha val="100000"/>
                  </a:srgbClr>
                </a:solidFill>
                <a:latin typeface="IBM Plex Sans Bold" pitchFamily="34" charset="0"/>
                <a:ea typeface="IBM Plex Sans Bold" pitchFamily="34" charset="-122"/>
                <a:cs typeface="IBM Plex Sans Bold" pitchFamily="34" charset="-120"/>
              </a:rPr>
              <a:t>Finishing your session</a:t>
            </a:r>
            <a:endParaRPr lang="en-US" sz="1800" dirty="0"/>
          </a:p>
        </p:txBody>
      </p:sp>
      <p:sp>
        <p:nvSpPr>
          <p:cNvPr id="12" name="Shape 10"/>
          <p:cNvSpPr/>
          <p:nvPr/>
        </p:nvSpPr>
        <p:spPr>
          <a:xfrm>
            <a:off x="457200" y="1104900"/>
            <a:ext cx="6858000" cy="457200"/>
          </a:xfrm>
          <a:prstGeom prst="rect">
            <a:avLst/>
          </a:prstGeom>
          <a:noFill/>
          <a:ln/>
        </p:spPr>
      </p:sp>
      <p:sp>
        <p:nvSpPr>
          <p:cNvPr id="13" name="Shape 11"/>
          <p:cNvSpPr/>
          <p:nvPr/>
        </p:nvSpPr>
        <p:spPr>
          <a:xfrm>
            <a:off x="584200" y="1104900"/>
            <a:ext cx="508000" cy="228600"/>
          </a:xfrm>
          <a:prstGeom prst="rect">
            <a:avLst/>
          </a:prstGeom>
          <a:noFill/>
          <a:ln/>
        </p:spPr>
      </p:sp>
      <p:sp>
        <p:nvSpPr>
          <p:cNvPr id="14" name="Text 12"/>
          <p:cNvSpPr/>
          <p:nvPr/>
        </p:nvSpPr>
        <p:spPr>
          <a:xfrm>
            <a:off x="867833" y="11049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a:t>
            </a:r>
            <a:endParaRPr lang="en-US" sz="1400" dirty="0"/>
          </a:p>
        </p:txBody>
      </p:sp>
      <p:sp>
        <p:nvSpPr>
          <p:cNvPr id="15" name="Text 13"/>
          <p:cNvSpPr/>
          <p:nvPr/>
        </p:nvSpPr>
        <p:spPr>
          <a:xfrm>
            <a:off x="1155700" y="11049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Let the controllers dangle from the safety straps attached to your wrists and lift up the headset.</a:t>
            </a:r>
            <a:endParaRPr lang="en-US" sz="1400" dirty="0"/>
          </a:p>
        </p:txBody>
      </p:sp>
      <p:sp>
        <p:nvSpPr>
          <p:cNvPr id="16" name="Shape 14"/>
          <p:cNvSpPr/>
          <p:nvPr/>
        </p:nvSpPr>
        <p:spPr>
          <a:xfrm>
            <a:off x="457200" y="1689100"/>
            <a:ext cx="6858000" cy="228600"/>
          </a:xfrm>
          <a:prstGeom prst="rect">
            <a:avLst/>
          </a:prstGeom>
          <a:noFill/>
          <a:ln/>
        </p:spPr>
      </p:sp>
      <p:sp>
        <p:nvSpPr>
          <p:cNvPr id="17" name="Shape 15"/>
          <p:cNvSpPr/>
          <p:nvPr/>
        </p:nvSpPr>
        <p:spPr>
          <a:xfrm>
            <a:off x="584200" y="1689100"/>
            <a:ext cx="508000" cy="228600"/>
          </a:xfrm>
          <a:prstGeom prst="rect">
            <a:avLst/>
          </a:prstGeom>
          <a:noFill/>
          <a:ln/>
        </p:spPr>
      </p:sp>
      <p:sp>
        <p:nvSpPr>
          <p:cNvPr id="18" name="Text 16"/>
          <p:cNvSpPr/>
          <p:nvPr/>
        </p:nvSpPr>
        <p:spPr>
          <a:xfrm>
            <a:off x="867833" y="16891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2.</a:t>
            </a:r>
            <a:endParaRPr lang="en-US" sz="1400" dirty="0"/>
          </a:p>
        </p:txBody>
      </p:sp>
      <p:sp>
        <p:nvSpPr>
          <p:cNvPr id="19" name="Text 17"/>
          <p:cNvSpPr/>
          <p:nvPr/>
        </p:nvSpPr>
        <p:spPr>
          <a:xfrm>
            <a:off x="1155700" y="16891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Place the headset on a flat surface.</a:t>
            </a:r>
            <a:endParaRPr lang="en-US" sz="1400" dirty="0"/>
          </a:p>
        </p:txBody>
      </p:sp>
      <p:sp>
        <p:nvSpPr>
          <p:cNvPr id="20" name="Shape 18"/>
          <p:cNvSpPr/>
          <p:nvPr/>
        </p:nvSpPr>
        <p:spPr>
          <a:xfrm>
            <a:off x="457200" y="2044700"/>
            <a:ext cx="6858000" cy="685800"/>
          </a:xfrm>
          <a:prstGeom prst="rect">
            <a:avLst/>
          </a:prstGeom>
          <a:noFill/>
          <a:ln/>
        </p:spPr>
      </p:sp>
      <p:sp>
        <p:nvSpPr>
          <p:cNvPr id="21" name="Shape 19"/>
          <p:cNvSpPr/>
          <p:nvPr/>
        </p:nvSpPr>
        <p:spPr>
          <a:xfrm>
            <a:off x="584200" y="2044700"/>
            <a:ext cx="508000" cy="228600"/>
          </a:xfrm>
          <a:prstGeom prst="rect">
            <a:avLst/>
          </a:prstGeom>
          <a:noFill/>
          <a:ln/>
        </p:spPr>
      </p:sp>
      <p:sp>
        <p:nvSpPr>
          <p:cNvPr id="22" name="Text 20"/>
          <p:cNvSpPr/>
          <p:nvPr/>
        </p:nvSpPr>
        <p:spPr>
          <a:xfrm>
            <a:off x="867833" y="20447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3.</a:t>
            </a:r>
            <a:endParaRPr lang="en-US" sz="1400" dirty="0"/>
          </a:p>
        </p:txBody>
      </p:sp>
      <p:sp>
        <p:nvSpPr>
          <p:cNvPr id="23" name="Text 21"/>
          <p:cNvSpPr/>
          <p:nvPr/>
        </p:nvSpPr>
        <p:spPr>
          <a:xfrm>
            <a:off x="1155700" y="2044700"/>
            <a:ext cx="6091767" cy="7450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Place the controllers on the charging station. Ensure the two pins of each controller-dock fits into the corresponding slots on the bottom of each controller. Their indicator lights (on front of handle) should turn on.</a:t>
            </a:r>
            <a:endParaRPr lang="en-US" sz="1400" dirty="0"/>
          </a:p>
        </p:txBody>
      </p:sp>
      <p:sp>
        <p:nvSpPr>
          <p:cNvPr id="24" name="Shape 22"/>
          <p:cNvSpPr/>
          <p:nvPr/>
        </p:nvSpPr>
        <p:spPr>
          <a:xfrm>
            <a:off x="457200" y="2857500"/>
            <a:ext cx="6858000" cy="228600"/>
          </a:xfrm>
          <a:prstGeom prst="rect">
            <a:avLst/>
          </a:prstGeom>
          <a:noFill/>
          <a:ln/>
        </p:spPr>
      </p:sp>
      <p:sp>
        <p:nvSpPr>
          <p:cNvPr id="25" name="Shape 23"/>
          <p:cNvSpPr/>
          <p:nvPr/>
        </p:nvSpPr>
        <p:spPr>
          <a:xfrm>
            <a:off x="584200" y="2857500"/>
            <a:ext cx="508000" cy="228600"/>
          </a:xfrm>
          <a:prstGeom prst="rect">
            <a:avLst/>
          </a:prstGeom>
          <a:noFill/>
          <a:ln/>
        </p:spPr>
      </p:sp>
      <p:sp>
        <p:nvSpPr>
          <p:cNvPr id="26" name="Text 24"/>
          <p:cNvSpPr/>
          <p:nvPr/>
        </p:nvSpPr>
        <p:spPr>
          <a:xfrm>
            <a:off x="867833" y="28575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4.</a:t>
            </a:r>
            <a:endParaRPr lang="en-US" sz="1400" dirty="0"/>
          </a:p>
        </p:txBody>
      </p:sp>
      <p:sp>
        <p:nvSpPr>
          <p:cNvPr id="27" name="Text 25"/>
          <p:cNvSpPr/>
          <p:nvPr/>
        </p:nvSpPr>
        <p:spPr>
          <a:xfrm>
            <a:off x="1155700" y="28575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Move the headset to the charging station.</a:t>
            </a:r>
            <a:endParaRPr lang="en-US" sz="1400" dirty="0"/>
          </a:p>
        </p:txBody>
      </p:sp>
      <p:sp>
        <p:nvSpPr>
          <p:cNvPr id="28" name="Shape 26"/>
          <p:cNvSpPr/>
          <p:nvPr/>
        </p:nvSpPr>
        <p:spPr>
          <a:xfrm>
            <a:off x="457200" y="3213100"/>
            <a:ext cx="6858000" cy="457200"/>
          </a:xfrm>
          <a:prstGeom prst="rect">
            <a:avLst/>
          </a:prstGeom>
          <a:noFill/>
          <a:ln/>
        </p:spPr>
      </p:sp>
      <p:sp>
        <p:nvSpPr>
          <p:cNvPr id="29" name="Shape 27"/>
          <p:cNvSpPr/>
          <p:nvPr/>
        </p:nvSpPr>
        <p:spPr>
          <a:xfrm>
            <a:off x="584200" y="3213100"/>
            <a:ext cx="508000" cy="228600"/>
          </a:xfrm>
          <a:prstGeom prst="rect">
            <a:avLst/>
          </a:prstGeom>
          <a:noFill/>
          <a:ln/>
        </p:spPr>
      </p:sp>
      <p:sp>
        <p:nvSpPr>
          <p:cNvPr id="30" name="Text 28"/>
          <p:cNvSpPr/>
          <p:nvPr/>
        </p:nvSpPr>
        <p:spPr>
          <a:xfrm>
            <a:off x="867833" y="32131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5.</a:t>
            </a:r>
            <a:endParaRPr lang="en-US" sz="1400" dirty="0"/>
          </a:p>
        </p:txBody>
      </p:sp>
      <p:sp>
        <p:nvSpPr>
          <p:cNvPr id="31" name="Text 29"/>
          <p:cNvSpPr/>
          <p:nvPr/>
        </p:nvSpPr>
        <p:spPr>
          <a:xfrm>
            <a:off x="1155700" y="32131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Detach the USB cable connected to the headset from the battery pack and place the battery pack for charging.</a:t>
            </a:r>
            <a:endParaRPr lang="en-US" sz="1400" dirty="0"/>
          </a:p>
        </p:txBody>
      </p:sp>
      <p:sp>
        <p:nvSpPr>
          <p:cNvPr id="32" name="Shape 30"/>
          <p:cNvSpPr/>
          <p:nvPr/>
        </p:nvSpPr>
        <p:spPr>
          <a:xfrm>
            <a:off x="457200" y="3797300"/>
            <a:ext cx="6858000" cy="228600"/>
          </a:xfrm>
          <a:prstGeom prst="rect">
            <a:avLst/>
          </a:prstGeom>
          <a:noFill/>
          <a:ln/>
        </p:spPr>
      </p:sp>
      <p:sp>
        <p:nvSpPr>
          <p:cNvPr id="33" name="Shape 31"/>
          <p:cNvSpPr/>
          <p:nvPr/>
        </p:nvSpPr>
        <p:spPr>
          <a:xfrm>
            <a:off x="584200" y="3797300"/>
            <a:ext cx="508000" cy="228600"/>
          </a:xfrm>
          <a:prstGeom prst="rect">
            <a:avLst/>
          </a:prstGeom>
          <a:noFill/>
          <a:ln/>
        </p:spPr>
      </p:sp>
      <p:sp>
        <p:nvSpPr>
          <p:cNvPr id="34" name="Text 32"/>
          <p:cNvSpPr/>
          <p:nvPr/>
        </p:nvSpPr>
        <p:spPr>
          <a:xfrm>
            <a:off x="867833" y="37973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6.</a:t>
            </a:r>
            <a:endParaRPr lang="en-US" sz="1400" dirty="0"/>
          </a:p>
        </p:txBody>
      </p:sp>
      <p:sp>
        <p:nvSpPr>
          <p:cNvPr id="35" name="Text 33"/>
          <p:cNvSpPr/>
          <p:nvPr/>
        </p:nvSpPr>
        <p:spPr>
          <a:xfrm>
            <a:off x="1155700" y="37973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Close the SteamVR and Vive Wireless applications.</a:t>
            </a:r>
            <a:endParaRPr lang="en-US" sz="1400" dirty="0"/>
          </a:p>
        </p:txBody>
      </p:sp>
      <p:sp>
        <p:nvSpPr>
          <p:cNvPr id="36" name="Shape 34"/>
          <p:cNvSpPr/>
          <p:nvPr/>
        </p:nvSpPr>
        <p:spPr>
          <a:xfrm>
            <a:off x="457200" y="4152900"/>
            <a:ext cx="6858000" cy="457200"/>
          </a:xfrm>
          <a:prstGeom prst="rect">
            <a:avLst/>
          </a:prstGeom>
          <a:noFill/>
          <a:ln/>
        </p:spPr>
      </p:sp>
      <p:sp>
        <p:nvSpPr>
          <p:cNvPr id="37" name="Shape 35"/>
          <p:cNvSpPr/>
          <p:nvPr/>
        </p:nvSpPr>
        <p:spPr>
          <a:xfrm>
            <a:off x="584200" y="4152900"/>
            <a:ext cx="508000" cy="228600"/>
          </a:xfrm>
          <a:prstGeom prst="rect">
            <a:avLst/>
          </a:prstGeom>
          <a:noFill/>
          <a:ln/>
        </p:spPr>
      </p:sp>
      <p:sp>
        <p:nvSpPr>
          <p:cNvPr id="38" name="Text 36"/>
          <p:cNvSpPr/>
          <p:nvPr/>
        </p:nvSpPr>
        <p:spPr>
          <a:xfrm>
            <a:off x="867833" y="41529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7.</a:t>
            </a:r>
            <a:endParaRPr lang="en-US" sz="1400" dirty="0"/>
          </a:p>
        </p:txBody>
      </p:sp>
      <p:sp>
        <p:nvSpPr>
          <p:cNvPr id="39" name="Text 37"/>
          <p:cNvSpPr/>
          <p:nvPr/>
        </p:nvSpPr>
        <p:spPr>
          <a:xfrm>
            <a:off x="1155700" y="41529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Sign out of Windows be clicking the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Start</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button, then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Accounts</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and then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Sign out.</a:t>
            </a:r>
            <a:endParaRPr lang="en-US" sz="1400" dirty="0"/>
          </a:p>
        </p:txBody>
      </p:sp>
      <p:sp>
        <p:nvSpPr>
          <p:cNvPr id="40" name="Shape 38"/>
          <p:cNvSpPr/>
          <p:nvPr/>
        </p:nvSpPr>
        <p:spPr>
          <a:xfrm>
            <a:off x="0" y="0"/>
            <a:ext cx="7772400" cy="10058400"/>
          </a:xfrm>
          <a:prstGeom prst="rect">
            <a:avLst/>
          </a:prstGeom>
          <a:noFill/>
          <a:ln/>
        </p:spPr>
      </p:sp>
      <p:sp>
        <p:nvSpPr>
          <p:cNvPr id="41" name="Shape 39"/>
          <p:cNvSpPr/>
          <p:nvPr/>
        </p:nvSpPr>
        <p:spPr>
          <a:xfrm>
            <a:off x="0" y="9829800"/>
            <a:ext cx="7772400" cy="228600"/>
          </a:xfrm>
          <a:prstGeom prst="rect">
            <a:avLst/>
          </a:prstGeom>
          <a:solidFill>
            <a:srgbClr val="ACE6F8">
              <a:alpha val="100000"/>
            </a:srgbClr>
          </a:solidFill>
          <a:ln/>
        </p:spPr>
      </p:sp>
      <p:sp>
        <p:nvSpPr>
          <p:cNvPr id="42" name="Shape 40"/>
          <p:cNvSpPr/>
          <p:nvPr/>
        </p:nvSpPr>
        <p:spPr>
          <a:xfrm>
            <a:off x="0" y="0"/>
            <a:ext cx="228600" cy="10058400"/>
          </a:xfrm>
          <a:prstGeom prst="rect">
            <a:avLst/>
          </a:prstGeom>
          <a:solidFill>
            <a:srgbClr val="E31837">
              <a:alpha val="100000"/>
            </a:srgbClr>
          </a:solidFill>
          <a:ln/>
        </p:spPr>
      </p:sp>
      <p:sp>
        <p:nvSpPr>
          <p:cNvPr id="43" name="Shape 41"/>
          <p:cNvSpPr/>
          <p:nvPr/>
        </p:nvSpPr>
        <p:spPr>
          <a:xfrm>
            <a:off x="7543800" y="0"/>
            <a:ext cx="228600" cy="10058400"/>
          </a:xfrm>
          <a:prstGeom prst="rect">
            <a:avLst/>
          </a:prstGeom>
          <a:solidFill>
            <a:srgbClr val="ACE6F8">
              <a:alpha val="100000"/>
            </a:srgbClr>
          </a:solidFill>
          <a:ln/>
        </p:spPr>
      </p:sp>
      <p:sp>
        <p:nvSpPr>
          <p:cNvPr id="44" name="Shape 42"/>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099300" y="457200"/>
            <a:ext cx="2751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11</a:t>
            </a:r>
            <a:endParaRPr lang="en-US" sz="1400" dirty="0"/>
          </a:p>
        </p:txBody>
      </p:sp>
      <p:sp>
        <p:nvSpPr>
          <p:cNvPr id="6" name="Shape 4"/>
          <p:cNvSpPr/>
          <p:nvPr/>
        </p:nvSpPr>
        <p:spPr>
          <a:xfrm>
            <a:off x="457200" y="685800"/>
            <a:ext cx="6858000" cy="7937500"/>
          </a:xfrm>
          <a:prstGeom prst="rect">
            <a:avLst/>
          </a:prstGeom>
          <a:noFill/>
          <a:ln/>
        </p:spPr>
      </p:sp>
      <p:pic>
        <p:nvPicPr>
          <p:cNvPr id="7" name="Image 0" descr="preencoded.png">    </p:cNvPr>
          <p:cNvPicPr>
            <a:picLocks noChangeAspect="1"/>
          </p:cNvPicPr>
          <p:nvPr/>
        </p:nvPicPr>
        <p:blipFill>
          <a:blip r:embed="rId1"/>
          <a:stretch>
            <a:fillRect/>
          </a:stretch>
        </p:blipFill>
        <p:spPr>
          <a:xfrm>
            <a:off x="457200" y="685800"/>
            <a:ext cx="6858000" cy="368300"/>
          </a:xfrm>
          <a:prstGeom prst="rect">
            <a:avLst/>
          </a:prstGeom>
        </p:spPr>
      </p:pic>
      <p:sp>
        <p:nvSpPr>
          <p:cNvPr id="8" name="Shape 5"/>
          <p:cNvSpPr/>
          <p:nvPr/>
        </p:nvSpPr>
        <p:spPr>
          <a:xfrm>
            <a:off x="457200" y="685800"/>
            <a:ext cx="6858000" cy="368300"/>
          </a:xfrm>
          <a:prstGeom prst="rect">
            <a:avLst/>
          </a:prstGeom>
          <a:noFill/>
          <a:ln/>
        </p:spPr>
      </p:sp>
      <p:sp>
        <p:nvSpPr>
          <p:cNvPr id="9" name="Shape 6"/>
          <p:cNvSpPr/>
          <p:nvPr/>
        </p:nvSpPr>
        <p:spPr>
          <a:xfrm>
            <a:off x="457200" y="742950"/>
            <a:ext cx="254000" cy="254000"/>
          </a:xfrm>
          <a:prstGeom prst="rect">
            <a:avLst/>
          </a:prstGeom>
          <a:noFill/>
          <a:ln/>
        </p:spPr>
      </p:sp>
      <p:pic>
        <p:nvPicPr>
          <p:cNvPr id="10" name="Image 1" descr="preencoded.png">    </p:cNvPr>
          <p:cNvPicPr>
            <a:picLocks noChangeAspect="1"/>
          </p:cNvPicPr>
          <p:nvPr/>
        </p:nvPicPr>
        <p:blipFill>
          <a:blip r:embed="rId2"/>
          <a:stretch>
            <a:fillRect/>
          </a:stretch>
        </p:blipFill>
        <p:spPr>
          <a:xfrm>
            <a:off x="774700" y="685800"/>
            <a:ext cx="6540500" cy="368300"/>
          </a:xfrm>
          <a:prstGeom prst="rect">
            <a:avLst/>
          </a:prstGeom>
        </p:spPr>
      </p:pic>
      <p:sp>
        <p:nvSpPr>
          <p:cNvPr id="11" name="Text 7"/>
          <p:cNvSpPr/>
          <p:nvPr/>
        </p:nvSpPr>
        <p:spPr>
          <a:xfrm>
            <a:off x="774700" y="685800"/>
            <a:ext cx="1680633" cy="461433"/>
          </a:xfrm>
          <a:prstGeom prst="rect">
            <a:avLst/>
          </a:prstGeom>
          <a:noFill/>
          <a:ln/>
        </p:spPr>
        <p:txBody>
          <a:bodyPr wrap="square" lIns="0" tIns="0" rIns="0" bIns="0" rtlCol="0" anchor="t"/>
          <a:lstStyle/>
          <a:p>
            <a:pPr algn="l"/>
            <a:r>
              <a:rPr lang="en-US" sz="2200" dirty="0">
                <a:solidFill>
                  <a:srgbClr val="000000">
                    <a:alpha val="100000"/>
                  </a:srgbClr>
                </a:solidFill>
                <a:latin typeface="IBM Plex Sans Bold" pitchFamily="34" charset="0"/>
                <a:ea typeface="IBM Plex Sans Bold" pitchFamily="34" charset="-122"/>
                <a:cs typeface="IBM Plex Sans Bold" pitchFamily="34" charset="-120"/>
              </a:rPr>
              <a:t>Attributions</a:t>
            </a:r>
            <a:endParaRPr lang="en-US" sz="2200" dirty="0"/>
          </a:p>
        </p:txBody>
      </p:sp>
      <p:sp>
        <p:nvSpPr>
          <p:cNvPr id="12" name="Shape 8"/>
          <p:cNvSpPr/>
          <p:nvPr/>
        </p:nvSpPr>
        <p:spPr>
          <a:xfrm>
            <a:off x="457200" y="1181100"/>
            <a:ext cx="6858000" cy="292100"/>
          </a:xfrm>
          <a:prstGeom prst="rect">
            <a:avLst/>
          </a:prstGeom>
          <a:noFill/>
          <a:ln/>
        </p:spPr>
      </p:sp>
      <p:sp>
        <p:nvSpPr>
          <p:cNvPr id="13" name="Shape 9"/>
          <p:cNvSpPr/>
          <p:nvPr/>
        </p:nvSpPr>
        <p:spPr>
          <a:xfrm>
            <a:off x="457200" y="1181100"/>
            <a:ext cx="508000" cy="292100"/>
          </a:xfrm>
          <a:prstGeom prst="rect">
            <a:avLst/>
          </a:prstGeom>
          <a:noFill/>
          <a:ln/>
        </p:spPr>
      </p:sp>
      <p:sp>
        <p:nvSpPr>
          <p:cNvPr id="14" name="Text 10"/>
          <p:cNvSpPr/>
          <p:nvPr/>
        </p:nvSpPr>
        <p:spPr>
          <a:xfrm>
            <a:off x="673100" y="1181100"/>
            <a:ext cx="292100" cy="368300"/>
          </a:xfrm>
          <a:prstGeom prst="rect">
            <a:avLst/>
          </a:prstGeom>
          <a:noFill/>
          <a:ln/>
        </p:spPr>
        <p:txBody>
          <a:bodyPr wrap="square" lIns="0" tIns="0" rIns="0" bIns="0" rtlCol="0" anchor="t"/>
          <a:lstStyle/>
          <a:p>
            <a:pPr algn="r"/>
            <a:r>
              <a:rPr lang="en-US" sz="1800" dirty="0">
                <a:solidFill>
                  <a:srgbClr val="E31837">
                    <a:alpha val="100000"/>
                  </a:srgbClr>
                </a:solidFill>
                <a:latin typeface="IBM Plex Sans Bold" pitchFamily="34" charset="0"/>
                <a:ea typeface="IBM Plex Sans Bold" pitchFamily="34" charset="-122"/>
                <a:cs typeface="IBM Plex Sans Bold" pitchFamily="34" charset="-120"/>
              </a:rPr>
              <a:t>1.</a:t>
            </a:r>
            <a:endParaRPr lang="en-US" sz="1800" dirty="0"/>
          </a:p>
        </p:txBody>
      </p:sp>
      <p:sp>
        <p:nvSpPr>
          <p:cNvPr id="15" name="Shape 11"/>
          <p:cNvSpPr/>
          <p:nvPr/>
        </p:nvSpPr>
        <p:spPr>
          <a:xfrm>
            <a:off x="1028700" y="1181100"/>
            <a:ext cx="6286500" cy="292100"/>
          </a:xfrm>
          <a:prstGeom prst="rect">
            <a:avLst/>
          </a:prstGeom>
          <a:noFill/>
          <a:ln/>
        </p:spPr>
      </p:sp>
      <p:sp>
        <p:nvSpPr>
          <p:cNvPr id="16" name="Text 12"/>
          <p:cNvSpPr/>
          <p:nvPr/>
        </p:nvSpPr>
        <p:spPr>
          <a:xfrm>
            <a:off x="1028700" y="1181100"/>
            <a:ext cx="6362700" cy="368300"/>
          </a:xfrm>
          <a:prstGeom prst="rect">
            <a:avLst/>
          </a:prstGeom>
          <a:noFill/>
          <a:ln/>
        </p:spPr>
        <p:txBody>
          <a:bodyPr wrap="square" lIns="0" tIns="0" rIns="0" bIns="0" rtlCol="0" anchor="t"/>
          <a:lstStyle/>
          <a:p>
            <a:pPr algn="l"/>
            <a:r>
              <a:rPr lang="en-US" sz="1800" dirty="0">
                <a:solidFill>
                  <a:srgbClr val="E31837">
                    <a:alpha val="100000"/>
                  </a:srgbClr>
                </a:solidFill>
                <a:latin typeface="IBM Plex Sans Bold" pitchFamily="34" charset="0"/>
                <a:ea typeface="IBM Plex Sans Bold" pitchFamily="34" charset="-122"/>
                <a:cs typeface="IBM Plex Sans Bold" pitchFamily="34" charset="-120"/>
              </a:rPr>
              <a:t>Contributors</a:t>
            </a:r>
            <a:endParaRPr lang="en-US" sz="1800" dirty="0"/>
          </a:p>
        </p:txBody>
      </p:sp>
      <p:sp>
        <p:nvSpPr>
          <p:cNvPr id="17" name="Shape 13"/>
          <p:cNvSpPr/>
          <p:nvPr/>
        </p:nvSpPr>
        <p:spPr>
          <a:xfrm>
            <a:off x="457200" y="1600200"/>
            <a:ext cx="6858000" cy="2006600"/>
          </a:xfrm>
          <a:prstGeom prst="rect">
            <a:avLst/>
          </a:prstGeom>
          <a:noFill/>
          <a:ln/>
        </p:spPr>
      </p:sp>
      <p:sp>
        <p:nvSpPr>
          <p:cNvPr id="18" name="Shape 14"/>
          <p:cNvSpPr/>
          <p:nvPr/>
        </p:nvSpPr>
        <p:spPr>
          <a:xfrm>
            <a:off x="457200" y="1600200"/>
            <a:ext cx="6858000" cy="228600"/>
          </a:xfrm>
          <a:prstGeom prst="rect">
            <a:avLst/>
          </a:prstGeom>
          <a:noFill/>
          <a:ln/>
        </p:spPr>
      </p:sp>
      <p:sp>
        <p:nvSpPr>
          <p:cNvPr id="19" name="Shape 15"/>
          <p:cNvSpPr/>
          <p:nvPr/>
        </p:nvSpPr>
        <p:spPr>
          <a:xfrm>
            <a:off x="584200" y="1600200"/>
            <a:ext cx="508000" cy="228600"/>
          </a:xfrm>
          <a:prstGeom prst="rect">
            <a:avLst/>
          </a:prstGeom>
          <a:noFill/>
          <a:ln/>
        </p:spPr>
      </p:sp>
      <p:sp>
        <p:nvSpPr>
          <p:cNvPr id="20" name="Text 16"/>
          <p:cNvSpPr/>
          <p:nvPr/>
        </p:nvSpPr>
        <p:spPr>
          <a:xfrm>
            <a:off x="1155700" y="16002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Media Creation Lab / York University Digital Scholarship Infrastructure</a:t>
            </a:r>
            <a:endParaRPr lang="en-US" sz="1400" dirty="0"/>
          </a:p>
        </p:txBody>
      </p:sp>
      <p:sp>
        <p:nvSpPr>
          <p:cNvPr id="21" name="Shape 17"/>
          <p:cNvSpPr/>
          <p:nvPr/>
        </p:nvSpPr>
        <p:spPr>
          <a:xfrm>
            <a:off x="457200" y="1955800"/>
            <a:ext cx="6858000" cy="1651000"/>
          </a:xfrm>
          <a:prstGeom prst="rect">
            <a:avLst/>
          </a:prstGeom>
          <a:noFill/>
          <a:ln/>
        </p:spPr>
      </p:sp>
      <p:sp>
        <p:nvSpPr>
          <p:cNvPr id="22" name="Shape 18"/>
          <p:cNvSpPr/>
          <p:nvPr/>
        </p:nvSpPr>
        <p:spPr>
          <a:xfrm>
            <a:off x="1536700" y="1955800"/>
            <a:ext cx="5778500" cy="1651000"/>
          </a:xfrm>
          <a:prstGeom prst="rect">
            <a:avLst/>
          </a:prstGeom>
          <a:noFill/>
          <a:ln/>
        </p:spPr>
      </p:sp>
      <p:sp>
        <p:nvSpPr>
          <p:cNvPr id="23" name="Text 19"/>
          <p:cNvSpPr/>
          <p:nvPr/>
        </p:nvSpPr>
        <p:spPr>
          <a:xfrm>
            <a:off x="1536700" y="1955800"/>
            <a:ext cx="29675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Maykel Faragalla, contributing writer</a:t>
            </a:r>
            <a:endParaRPr lang="en-US" sz="1400" dirty="0"/>
          </a:p>
        </p:txBody>
      </p:sp>
      <p:sp>
        <p:nvSpPr>
          <p:cNvPr id="24" name="Text 20"/>
          <p:cNvSpPr/>
          <p:nvPr/>
        </p:nvSpPr>
        <p:spPr>
          <a:xfrm>
            <a:off x="1536700" y="2311400"/>
            <a:ext cx="3170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Tim Huynh, editor &amp; contributing writer</a:t>
            </a:r>
            <a:endParaRPr lang="en-US" sz="1400" dirty="0"/>
          </a:p>
        </p:txBody>
      </p:sp>
      <p:sp>
        <p:nvSpPr>
          <p:cNvPr id="25" name="Text 21"/>
          <p:cNvSpPr/>
          <p:nvPr/>
        </p:nvSpPr>
        <p:spPr>
          <a:xfrm>
            <a:off x="1536700" y="2667000"/>
            <a:ext cx="19388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Kris Joseph, lead writer</a:t>
            </a:r>
            <a:endParaRPr lang="en-US" sz="1400" dirty="0"/>
          </a:p>
        </p:txBody>
      </p:sp>
      <p:sp>
        <p:nvSpPr>
          <p:cNvPr id="26" name="Text 22"/>
          <p:cNvSpPr/>
          <p:nvPr/>
        </p:nvSpPr>
        <p:spPr>
          <a:xfrm>
            <a:off x="1536700" y="3022600"/>
            <a:ext cx="30564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Rafia Naz, photographer &amp; lead writer</a:t>
            </a:r>
            <a:endParaRPr lang="en-US" sz="1400" dirty="0"/>
          </a:p>
        </p:txBody>
      </p:sp>
      <p:sp>
        <p:nvSpPr>
          <p:cNvPr id="27" name="Text 23"/>
          <p:cNvSpPr/>
          <p:nvPr/>
        </p:nvSpPr>
        <p:spPr>
          <a:xfrm>
            <a:off x="1536700" y="3378200"/>
            <a:ext cx="28151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Ananth Putcha, contributing writer</a:t>
            </a:r>
            <a:endParaRPr lang="en-US" sz="1400" dirty="0"/>
          </a:p>
        </p:txBody>
      </p:sp>
      <p:sp>
        <p:nvSpPr>
          <p:cNvPr id="28" name="Shape 24"/>
          <p:cNvSpPr/>
          <p:nvPr/>
        </p:nvSpPr>
        <p:spPr>
          <a:xfrm>
            <a:off x="457200" y="3733800"/>
            <a:ext cx="6858000" cy="2006600"/>
          </a:xfrm>
          <a:prstGeom prst="rect">
            <a:avLst/>
          </a:prstGeom>
          <a:noFill/>
          <a:ln/>
        </p:spPr>
      </p:sp>
      <p:sp>
        <p:nvSpPr>
          <p:cNvPr id="29" name="Shape 25"/>
          <p:cNvSpPr/>
          <p:nvPr/>
        </p:nvSpPr>
        <p:spPr>
          <a:xfrm>
            <a:off x="457200" y="3733800"/>
            <a:ext cx="6858000" cy="228600"/>
          </a:xfrm>
          <a:prstGeom prst="rect">
            <a:avLst/>
          </a:prstGeom>
          <a:noFill/>
          <a:ln/>
        </p:spPr>
      </p:sp>
      <p:sp>
        <p:nvSpPr>
          <p:cNvPr id="30" name="Shape 26"/>
          <p:cNvSpPr/>
          <p:nvPr/>
        </p:nvSpPr>
        <p:spPr>
          <a:xfrm>
            <a:off x="584200" y="3733800"/>
            <a:ext cx="508000" cy="228600"/>
          </a:xfrm>
          <a:prstGeom prst="rect">
            <a:avLst/>
          </a:prstGeom>
          <a:noFill/>
          <a:ln/>
        </p:spPr>
      </p:sp>
      <p:sp>
        <p:nvSpPr>
          <p:cNvPr id="31" name="Text 27"/>
          <p:cNvSpPr/>
          <p:nvPr/>
        </p:nvSpPr>
        <p:spPr>
          <a:xfrm>
            <a:off x="1155700" y="37338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BonaFide Communications, York University Writing Department</a:t>
            </a:r>
            <a:endParaRPr lang="en-US" sz="1400" dirty="0"/>
          </a:p>
        </p:txBody>
      </p:sp>
      <p:sp>
        <p:nvSpPr>
          <p:cNvPr id="32" name="Shape 28"/>
          <p:cNvSpPr/>
          <p:nvPr/>
        </p:nvSpPr>
        <p:spPr>
          <a:xfrm>
            <a:off x="457200" y="4089400"/>
            <a:ext cx="6858000" cy="1651000"/>
          </a:xfrm>
          <a:prstGeom prst="rect">
            <a:avLst/>
          </a:prstGeom>
          <a:noFill/>
          <a:ln/>
        </p:spPr>
      </p:sp>
      <p:sp>
        <p:nvSpPr>
          <p:cNvPr id="33" name="Shape 29"/>
          <p:cNvSpPr/>
          <p:nvPr/>
        </p:nvSpPr>
        <p:spPr>
          <a:xfrm>
            <a:off x="1536700" y="4089400"/>
            <a:ext cx="5778500" cy="1651000"/>
          </a:xfrm>
          <a:prstGeom prst="rect">
            <a:avLst/>
          </a:prstGeom>
          <a:noFill/>
          <a:ln/>
        </p:spPr>
      </p:sp>
      <p:sp>
        <p:nvSpPr>
          <p:cNvPr id="34" name="Text 30"/>
          <p:cNvSpPr/>
          <p:nvPr/>
        </p:nvSpPr>
        <p:spPr>
          <a:xfrm>
            <a:off x="1536700" y="4089400"/>
            <a:ext cx="23452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Nicole Bednarski, consultant</a:t>
            </a:r>
            <a:endParaRPr lang="en-US" sz="1400" dirty="0"/>
          </a:p>
        </p:txBody>
      </p:sp>
      <p:sp>
        <p:nvSpPr>
          <p:cNvPr id="35" name="Text 31"/>
          <p:cNvSpPr/>
          <p:nvPr/>
        </p:nvSpPr>
        <p:spPr>
          <a:xfrm>
            <a:off x="1536700" y="4445000"/>
            <a:ext cx="2662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Charlotte MacDowell, consultant</a:t>
            </a:r>
            <a:endParaRPr lang="en-US" sz="1400" dirty="0"/>
          </a:p>
        </p:txBody>
      </p:sp>
      <p:sp>
        <p:nvSpPr>
          <p:cNvPr id="36" name="Text 32"/>
          <p:cNvSpPr/>
          <p:nvPr/>
        </p:nvSpPr>
        <p:spPr>
          <a:xfrm>
            <a:off x="1536700" y="4800600"/>
            <a:ext cx="21801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Sophie Morgan, consultant</a:t>
            </a:r>
            <a:endParaRPr lang="en-US" sz="1400" dirty="0"/>
          </a:p>
        </p:txBody>
      </p:sp>
      <p:sp>
        <p:nvSpPr>
          <p:cNvPr id="37" name="Text 33"/>
          <p:cNvSpPr/>
          <p:nvPr/>
        </p:nvSpPr>
        <p:spPr>
          <a:xfrm>
            <a:off x="1536700" y="5156200"/>
            <a:ext cx="228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Amanda Naoum, consultant</a:t>
            </a:r>
            <a:endParaRPr lang="en-US" sz="1400" dirty="0"/>
          </a:p>
        </p:txBody>
      </p:sp>
      <p:sp>
        <p:nvSpPr>
          <p:cNvPr id="38" name="Text 34"/>
          <p:cNvSpPr/>
          <p:nvPr/>
        </p:nvSpPr>
        <p:spPr>
          <a:xfrm>
            <a:off x="1536700" y="5511800"/>
            <a:ext cx="21039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Lorena Urican, consultant</a:t>
            </a:r>
            <a:endParaRPr lang="en-US" sz="1400" dirty="0"/>
          </a:p>
        </p:txBody>
      </p:sp>
      <p:sp>
        <p:nvSpPr>
          <p:cNvPr id="39" name="Shape 35"/>
          <p:cNvSpPr/>
          <p:nvPr/>
        </p:nvSpPr>
        <p:spPr>
          <a:xfrm>
            <a:off x="457200" y="5867400"/>
            <a:ext cx="6858000" cy="228600"/>
          </a:xfrm>
          <a:prstGeom prst="rect">
            <a:avLst/>
          </a:prstGeom>
          <a:noFill/>
          <a:ln/>
        </p:spPr>
      </p:sp>
      <p:sp>
        <p:nvSpPr>
          <p:cNvPr id="40" name="Shape 36"/>
          <p:cNvSpPr/>
          <p:nvPr/>
        </p:nvSpPr>
        <p:spPr>
          <a:xfrm>
            <a:off x="457200" y="5867400"/>
            <a:ext cx="6858000" cy="228600"/>
          </a:xfrm>
          <a:prstGeom prst="rect">
            <a:avLst/>
          </a:prstGeom>
          <a:noFill/>
          <a:ln/>
        </p:spPr>
      </p:sp>
      <p:sp>
        <p:nvSpPr>
          <p:cNvPr id="41" name="Shape 37"/>
          <p:cNvSpPr/>
          <p:nvPr/>
        </p:nvSpPr>
        <p:spPr>
          <a:xfrm>
            <a:off x="584200" y="5867400"/>
            <a:ext cx="508000" cy="228600"/>
          </a:xfrm>
          <a:prstGeom prst="rect">
            <a:avLst/>
          </a:prstGeom>
          <a:noFill/>
          <a:ln/>
        </p:spPr>
      </p:sp>
      <p:sp>
        <p:nvSpPr>
          <p:cNvPr id="42" name="Text 38"/>
          <p:cNvSpPr/>
          <p:nvPr/>
        </p:nvSpPr>
        <p:spPr>
          <a:xfrm>
            <a:off x="1155700" y="58674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Patrons of the Media Creation Lab</a:t>
            </a:r>
            <a:endParaRPr lang="en-US" sz="1400" dirty="0"/>
          </a:p>
        </p:txBody>
      </p:sp>
      <p:sp>
        <p:nvSpPr>
          <p:cNvPr id="43" name="Shape 39"/>
          <p:cNvSpPr/>
          <p:nvPr/>
        </p:nvSpPr>
        <p:spPr>
          <a:xfrm>
            <a:off x="457200" y="6223000"/>
            <a:ext cx="6858000" cy="292100"/>
          </a:xfrm>
          <a:prstGeom prst="rect">
            <a:avLst/>
          </a:prstGeom>
          <a:noFill/>
          <a:ln/>
        </p:spPr>
      </p:sp>
      <p:sp>
        <p:nvSpPr>
          <p:cNvPr id="44" name="Shape 40"/>
          <p:cNvSpPr/>
          <p:nvPr/>
        </p:nvSpPr>
        <p:spPr>
          <a:xfrm>
            <a:off x="457200" y="6223000"/>
            <a:ext cx="508000" cy="292100"/>
          </a:xfrm>
          <a:prstGeom prst="rect">
            <a:avLst/>
          </a:prstGeom>
          <a:noFill/>
          <a:ln/>
        </p:spPr>
      </p:sp>
      <p:sp>
        <p:nvSpPr>
          <p:cNvPr id="45" name="Text 41"/>
          <p:cNvSpPr/>
          <p:nvPr/>
        </p:nvSpPr>
        <p:spPr>
          <a:xfrm>
            <a:off x="673100" y="6223000"/>
            <a:ext cx="292100" cy="368300"/>
          </a:xfrm>
          <a:prstGeom prst="rect">
            <a:avLst/>
          </a:prstGeom>
          <a:noFill/>
          <a:ln/>
        </p:spPr>
        <p:txBody>
          <a:bodyPr wrap="square" lIns="0" tIns="0" rIns="0" bIns="0" rtlCol="0" anchor="t"/>
          <a:lstStyle/>
          <a:p>
            <a:pPr algn="r"/>
            <a:r>
              <a:rPr lang="en-US" sz="1800" dirty="0">
                <a:solidFill>
                  <a:srgbClr val="E31837">
                    <a:alpha val="100000"/>
                  </a:srgbClr>
                </a:solidFill>
                <a:latin typeface="IBM Plex Sans Bold" pitchFamily="34" charset="0"/>
                <a:ea typeface="IBM Plex Sans Bold" pitchFamily="34" charset="-122"/>
                <a:cs typeface="IBM Plex Sans Bold" pitchFamily="34" charset="-120"/>
              </a:rPr>
              <a:t>2.</a:t>
            </a:r>
            <a:endParaRPr lang="en-US" sz="1800" dirty="0"/>
          </a:p>
        </p:txBody>
      </p:sp>
      <p:sp>
        <p:nvSpPr>
          <p:cNvPr id="46" name="Shape 42"/>
          <p:cNvSpPr/>
          <p:nvPr/>
        </p:nvSpPr>
        <p:spPr>
          <a:xfrm>
            <a:off x="1028700" y="6223000"/>
            <a:ext cx="6286500" cy="292100"/>
          </a:xfrm>
          <a:prstGeom prst="rect">
            <a:avLst/>
          </a:prstGeom>
          <a:noFill/>
          <a:ln/>
        </p:spPr>
      </p:sp>
      <p:sp>
        <p:nvSpPr>
          <p:cNvPr id="47" name="Text 43"/>
          <p:cNvSpPr/>
          <p:nvPr/>
        </p:nvSpPr>
        <p:spPr>
          <a:xfrm>
            <a:off x="1028700" y="6223000"/>
            <a:ext cx="6362700" cy="368300"/>
          </a:xfrm>
          <a:prstGeom prst="rect">
            <a:avLst/>
          </a:prstGeom>
          <a:noFill/>
          <a:ln/>
        </p:spPr>
        <p:txBody>
          <a:bodyPr wrap="square" lIns="0" tIns="0" rIns="0" bIns="0" rtlCol="0" anchor="t"/>
          <a:lstStyle/>
          <a:p>
            <a:pPr algn="l"/>
            <a:r>
              <a:rPr lang="en-US" sz="1800" dirty="0">
                <a:solidFill>
                  <a:srgbClr val="E31837">
                    <a:alpha val="100000"/>
                  </a:srgbClr>
                </a:solidFill>
                <a:latin typeface="IBM Plex Sans Bold" pitchFamily="34" charset="0"/>
                <a:ea typeface="IBM Plex Sans Bold" pitchFamily="34" charset="-122"/>
                <a:cs typeface="IBM Plex Sans Bold" pitchFamily="34" charset="-120"/>
              </a:rPr>
              <a:t>Assets</a:t>
            </a:r>
            <a:endParaRPr lang="en-US" sz="1800" dirty="0"/>
          </a:p>
        </p:txBody>
      </p:sp>
      <p:sp>
        <p:nvSpPr>
          <p:cNvPr id="48" name="Shape 44"/>
          <p:cNvSpPr/>
          <p:nvPr/>
        </p:nvSpPr>
        <p:spPr>
          <a:xfrm>
            <a:off x="457200" y="6642100"/>
            <a:ext cx="6858000" cy="228600"/>
          </a:xfrm>
          <a:prstGeom prst="rect">
            <a:avLst/>
          </a:prstGeom>
          <a:noFill/>
          <a:ln/>
        </p:spPr>
      </p:sp>
      <p:sp>
        <p:nvSpPr>
          <p:cNvPr id="49" name="Shape 45"/>
          <p:cNvSpPr/>
          <p:nvPr/>
        </p:nvSpPr>
        <p:spPr>
          <a:xfrm>
            <a:off x="1536700" y="6642100"/>
            <a:ext cx="5778500" cy="228600"/>
          </a:xfrm>
          <a:prstGeom prst="rect">
            <a:avLst/>
          </a:prstGeom>
          <a:noFill/>
          <a:ln/>
        </p:spPr>
      </p:sp>
      <p:sp>
        <p:nvSpPr>
          <p:cNvPr id="50" name="Text 46"/>
          <p:cNvSpPr/>
          <p:nvPr/>
        </p:nvSpPr>
        <p:spPr>
          <a:xfrm>
            <a:off x="1536700" y="6642100"/>
            <a:ext cx="55710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Fig. A, Fig. 1d, and Fig. 5a-5d are adapted/sourced from </a:t>
            </a:r>
            <a:pPr algn="l">
              <a:spcAft>
                <a:spcPts val="150"/>
              </a:spcAft>
            </a:pPr>
            <a:r>
              <a:rPr lang="en-US" sz="1400" u="sng" dirty="0">
                <a:solidFill>
                  <a:srgbClr val="000000">
                    <a:alpha val="100000"/>
                  </a:srgbClr>
                </a:solidFill>
                <a:latin typeface="IBM Plex Sans Regular" pitchFamily="34" charset="0"/>
                <a:ea typeface="IBM Plex Sans Regular" pitchFamily="34" charset="-122"/>
                <a:cs typeface="IBM Plex Sans Regular" pitchFamily="34" charset="-120"/>
                <a:hlinkClick r:id="rId3" invalidUrl="" action="" tgtFrame="" tooltip="Open https://www.vive.com/ca/support/vive/" history="1" highlightClick="0" endSnd="0">
                  <a:extLst>
                    <a:ext uri="{A12FA001-AC4F-418D-AE19-62706E023703}">
                      <ahyp:hlinkClr xmlns:ahyp="http://schemas.microsoft.com/office/drawing/2018/hyperlinkcolor" val="tx"/>
                    </a:ext>
                  </a:extLst>
                </a:hlinkClick>
              </a:rPr>
              <a:t>Vive Support</a:t>
            </a:r>
            <a:endParaRPr lang="en-US" sz="1400" dirty="0"/>
          </a:p>
        </p:txBody>
      </p:sp>
      <p:sp>
        <p:nvSpPr>
          <p:cNvPr id="51" name="Shape 47"/>
          <p:cNvSpPr/>
          <p:nvPr/>
        </p:nvSpPr>
        <p:spPr>
          <a:xfrm>
            <a:off x="457200" y="8623300"/>
            <a:ext cx="6858000" cy="977900"/>
          </a:xfrm>
          <a:prstGeom prst="rect">
            <a:avLst/>
          </a:prstGeom>
          <a:noFill/>
          <a:ln/>
        </p:spPr>
      </p:sp>
      <p:sp>
        <p:nvSpPr>
          <p:cNvPr id="52" name="Shape 48"/>
          <p:cNvSpPr/>
          <p:nvPr/>
        </p:nvSpPr>
        <p:spPr>
          <a:xfrm>
            <a:off x="1727200" y="8623300"/>
            <a:ext cx="4318000" cy="977900"/>
          </a:xfrm>
          <a:prstGeom prst="rect">
            <a:avLst/>
          </a:prstGeom>
          <a:noFill/>
          <a:ln/>
        </p:spPr>
      </p:sp>
      <p:sp>
        <p:nvSpPr>
          <p:cNvPr id="53" name="Shape 49"/>
          <p:cNvSpPr/>
          <p:nvPr/>
        </p:nvSpPr>
        <p:spPr>
          <a:xfrm>
            <a:off x="3327400" y="8623300"/>
            <a:ext cx="1117600" cy="393700"/>
          </a:xfrm>
          <a:prstGeom prst="rect">
            <a:avLst/>
          </a:prstGeom>
          <a:noFill/>
          <a:ln/>
        </p:spPr>
      </p:sp>
      <p:pic>
        <p:nvPicPr>
          <p:cNvPr id="54" name="Image 2" descr="preencoded.png">    </p:cNvPr>
          <p:cNvPicPr>
            <a:picLocks noChangeAspect="1"/>
          </p:cNvPicPr>
          <p:nvPr/>
        </p:nvPicPr>
        <p:blipFill>
          <a:blip r:embed="rId4"/>
          <a:stretch>
            <a:fillRect/>
          </a:stretch>
        </p:blipFill>
        <p:spPr>
          <a:xfrm>
            <a:off x="3327400" y="8623300"/>
            <a:ext cx="1117600" cy="393700"/>
          </a:xfrm>
          <a:prstGeom prst="rect">
            <a:avLst/>
          </a:prstGeom>
        </p:spPr>
      </p:pic>
      <p:sp>
        <p:nvSpPr>
          <p:cNvPr id="55" name="Shape 50"/>
          <p:cNvSpPr/>
          <p:nvPr/>
        </p:nvSpPr>
        <p:spPr>
          <a:xfrm>
            <a:off x="1727200" y="9144000"/>
            <a:ext cx="4318000" cy="457200"/>
          </a:xfrm>
          <a:prstGeom prst="rect">
            <a:avLst/>
          </a:prstGeom>
          <a:noFill/>
          <a:ln/>
        </p:spPr>
      </p:sp>
      <p:sp>
        <p:nvSpPr>
          <p:cNvPr id="56" name="Text 51"/>
          <p:cNvSpPr/>
          <p:nvPr/>
        </p:nvSpPr>
        <p:spPr>
          <a:xfrm>
            <a:off x="1727200" y="9144000"/>
            <a:ext cx="43772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This work is licensed under a </a:t>
            </a:r>
            <a:pPr algn="l">
              <a:spcAft>
                <a:spcPts val="150"/>
              </a:spcAft>
            </a:pPr>
            <a:r>
              <a:rPr lang="en-US" sz="1400" u="sng" dirty="0">
                <a:solidFill>
                  <a:srgbClr val="000000">
                    <a:alpha val="100000"/>
                  </a:srgbClr>
                </a:solidFill>
                <a:latin typeface="IBM Plex Sans Regular" pitchFamily="34" charset="0"/>
                <a:ea typeface="IBM Plex Sans Regular" pitchFamily="34" charset="-122"/>
                <a:cs typeface="IBM Plex Sans Regular" pitchFamily="34" charset="-120"/>
                <a:hlinkClick r:id="rId5" invalidUrl="" action="" tgtFrame="" tooltip="Open https://creativecommons.org/licenses/by-nc/4.0/" history="1" highlightClick="0" endSnd="0">
                  <a:extLst>
                    <a:ext uri="{A12FA001-AC4F-418D-AE19-62706E023703}">
                      <ahyp:hlinkClr xmlns:ahyp="http://schemas.microsoft.com/office/drawing/2018/hyperlinkcolor" val="tx"/>
                    </a:ext>
                  </a:extLst>
                </a:hlinkClick>
              </a:rPr>
              <a:t>Creative Commons Attribution-NonCommercial 4.0 International License</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a:t>
            </a:r>
            <a:endParaRPr lang="en-US" sz="1400" dirty="0"/>
          </a:p>
        </p:txBody>
      </p:sp>
      <p:sp>
        <p:nvSpPr>
          <p:cNvPr id="57" name="Shape 52"/>
          <p:cNvSpPr/>
          <p:nvPr/>
        </p:nvSpPr>
        <p:spPr>
          <a:xfrm>
            <a:off x="0" y="0"/>
            <a:ext cx="7772400" cy="10058400"/>
          </a:xfrm>
          <a:prstGeom prst="rect">
            <a:avLst/>
          </a:prstGeom>
          <a:noFill/>
          <a:ln/>
        </p:spPr>
      </p:sp>
      <p:sp>
        <p:nvSpPr>
          <p:cNvPr id="58" name="Shape 53"/>
          <p:cNvSpPr/>
          <p:nvPr/>
        </p:nvSpPr>
        <p:spPr>
          <a:xfrm>
            <a:off x="0" y="9829800"/>
            <a:ext cx="7772400" cy="228600"/>
          </a:xfrm>
          <a:prstGeom prst="rect">
            <a:avLst/>
          </a:prstGeom>
          <a:solidFill>
            <a:srgbClr val="ACE6F8">
              <a:alpha val="100000"/>
            </a:srgbClr>
          </a:solidFill>
          <a:ln/>
        </p:spPr>
      </p:sp>
      <p:sp>
        <p:nvSpPr>
          <p:cNvPr id="59" name="Shape 54"/>
          <p:cNvSpPr/>
          <p:nvPr/>
        </p:nvSpPr>
        <p:spPr>
          <a:xfrm>
            <a:off x="0" y="0"/>
            <a:ext cx="228600" cy="10058400"/>
          </a:xfrm>
          <a:prstGeom prst="rect">
            <a:avLst/>
          </a:prstGeom>
          <a:solidFill>
            <a:srgbClr val="E31837">
              <a:alpha val="100000"/>
            </a:srgbClr>
          </a:solidFill>
          <a:ln/>
        </p:spPr>
      </p:sp>
      <p:sp>
        <p:nvSpPr>
          <p:cNvPr id="60" name="Shape 55"/>
          <p:cNvSpPr/>
          <p:nvPr/>
        </p:nvSpPr>
        <p:spPr>
          <a:xfrm>
            <a:off x="7543800" y="0"/>
            <a:ext cx="228600" cy="10058400"/>
          </a:xfrm>
          <a:prstGeom prst="rect">
            <a:avLst/>
          </a:prstGeom>
          <a:solidFill>
            <a:srgbClr val="ACE6F8">
              <a:alpha val="100000"/>
            </a:srgbClr>
          </a:solidFill>
          <a:ln/>
        </p:spPr>
      </p:sp>
      <p:sp>
        <p:nvSpPr>
          <p:cNvPr id="61" name="Shape 56"/>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200900" y="457200"/>
            <a:ext cx="1735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2</a:t>
            </a:r>
            <a:endParaRPr lang="en-US" sz="1400" dirty="0"/>
          </a:p>
        </p:txBody>
      </p:sp>
      <p:sp>
        <p:nvSpPr>
          <p:cNvPr id="6" name="Shape 4"/>
          <p:cNvSpPr/>
          <p:nvPr/>
        </p:nvSpPr>
        <p:spPr>
          <a:xfrm>
            <a:off x="457200" y="685800"/>
            <a:ext cx="6858000" cy="8915400"/>
          </a:xfrm>
          <a:prstGeom prst="rect">
            <a:avLst/>
          </a:prstGeom>
          <a:noFill/>
          <a:ln/>
        </p:spPr>
      </p:sp>
      <p:pic>
        <p:nvPicPr>
          <p:cNvPr id="7" name="Image 0" descr="preencoded.png">    </p:cNvPr>
          <p:cNvPicPr>
            <a:picLocks noChangeAspect="1"/>
          </p:cNvPicPr>
          <p:nvPr/>
        </p:nvPicPr>
        <p:blipFill>
          <a:blip r:embed="rId1"/>
          <a:stretch>
            <a:fillRect/>
          </a:stretch>
        </p:blipFill>
        <p:spPr>
          <a:xfrm>
            <a:off x="457200" y="685800"/>
            <a:ext cx="6858000" cy="368300"/>
          </a:xfrm>
          <a:prstGeom prst="rect">
            <a:avLst/>
          </a:prstGeom>
        </p:spPr>
      </p:pic>
      <p:sp>
        <p:nvSpPr>
          <p:cNvPr id="8" name="Shape 5"/>
          <p:cNvSpPr/>
          <p:nvPr/>
        </p:nvSpPr>
        <p:spPr>
          <a:xfrm>
            <a:off x="457200" y="685800"/>
            <a:ext cx="6858000" cy="368300"/>
          </a:xfrm>
          <a:prstGeom prst="rect">
            <a:avLst/>
          </a:prstGeom>
          <a:noFill/>
          <a:ln/>
        </p:spPr>
      </p:sp>
      <p:sp>
        <p:nvSpPr>
          <p:cNvPr id="9" name="Shape 6"/>
          <p:cNvSpPr/>
          <p:nvPr/>
        </p:nvSpPr>
        <p:spPr>
          <a:xfrm>
            <a:off x="457200" y="742950"/>
            <a:ext cx="254000" cy="254000"/>
          </a:xfrm>
          <a:prstGeom prst="rect">
            <a:avLst/>
          </a:prstGeom>
          <a:noFill/>
          <a:ln/>
        </p:spPr>
      </p:sp>
      <p:pic>
        <p:nvPicPr>
          <p:cNvPr id="10" name="Image 1" descr="preencoded.png">    </p:cNvPr>
          <p:cNvPicPr>
            <a:picLocks noChangeAspect="1"/>
          </p:cNvPicPr>
          <p:nvPr/>
        </p:nvPicPr>
        <p:blipFill>
          <a:blip r:embed="rId2"/>
          <a:stretch>
            <a:fillRect/>
          </a:stretch>
        </p:blipFill>
        <p:spPr>
          <a:xfrm>
            <a:off x="457200" y="742950"/>
            <a:ext cx="254000" cy="254000"/>
          </a:xfrm>
          <a:prstGeom prst="rect">
            <a:avLst/>
          </a:prstGeom>
        </p:spPr>
      </p:pic>
      <p:pic>
        <p:nvPicPr>
          <p:cNvPr id="11" name="Image 2" descr="preencoded.png">    </p:cNvPr>
          <p:cNvPicPr>
            <a:picLocks noChangeAspect="1"/>
          </p:cNvPicPr>
          <p:nvPr/>
        </p:nvPicPr>
        <p:blipFill>
          <a:blip r:embed="rId3"/>
          <a:stretch>
            <a:fillRect/>
          </a:stretch>
        </p:blipFill>
        <p:spPr>
          <a:xfrm>
            <a:off x="774700" y="685800"/>
            <a:ext cx="6540500" cy="368300"/>
          </a:xfrm>
          <a:prstGeom prst="rect">
            <a:avLst/>
          </a:prstGeom>
        </p:spPr>
      </p:pic>
      <p:sp>
        <p:nvSpPr>
          <p:cNvPr id="12" name="Text 7"/>
          <p:cNvSpPr/>
          <p:nvPr/>
        </p:nvSpPr>
        <p:spPr>
          <a:xfrm>
            <a:off x="774700" y="685800"/>
            <a:ext cx="3420533" cy="461433"/>
          </a:xfrm>
          <a:prstGeom prst="rect">
            <a:avLst/>
          </a:prstGeom>
          <a:noFill/>
          <a:ln/>
        </p:spPr>
        <p:txBody>
          <a:bodyPr wrap="square" lIns="0" tIns="0" rIns="0" bIns="0" rtlCol="0" anchor="t"/>
          <a:lstStyle/>
          <a:p>
            <a:pPr algn="l"/>
            <a:r>
              <a:rPr lang="en-US" sz="2200" dirty="0">
                <a:solidFill>
                  <a:srgbClr val="000000">
                    <a:alpha val="100000"/>
                  </a:srgbClr>
                </a:solidFill>
                <a:latin typeface="IBM Plex Sans Bold" pitchFamily="34" charset="0"/>
                <a:ea typeface="IBM Plex Sans Bold" pitchFamily="34" charset="-122"/>
                <a:cs typeface="IBM Plex Sans Bold" pitchFamily="34" charset="-120"/>
              </a:rPr>
              <a:t>Before using the VR room</a:t>
            </a:r>
            <a:endParaRPr lang="en-US" sz="2200" dirty="0"/>
          </a:p>
        </p:txBody>
      </p:sp>
      <p:pic>
        <p:nvPicPr>
          <p:cNvPr id="13" name="Image 3" descr="preencoded.png">    </p:cNvPr>
          <p:cNvPicPr>
            <a:picLocks noChangeAspect="1"/>
          </p:cNvPicPr>
          <p:nvPr/>
        </p:nvPicPr>
        <p:blipFill>
          <a:blip r:embed="rId4"/>
          <a:stretch>
            <a:fillRect/>
          </a:stretch>
        </p:blipFill>
        <p:spPr>
          <a:xfrm>
            <a:off x="457200" y="1181100"/>
            <a:ext cx="6858000" cy="4800600"/>
          </a:xfrm>
          <a:prstGeom prst="rect">
            <a:avLst/>
          </a:prstGeom>
        </p:spPr>
      </p:pic>
      <p:sp>
        <p:nvSpPr>
          <p:cNvPr id="14" name="Shape 8"/>
          <p:cNvSpPr/>
          <p:nvPr/>
        </p:nvSpPr>
        <p:spPr>
          <a:xfrm>
            <a:off x="457200" y="1181100"/>
            <a:ext cx="6858000" cy="685800"/>
          </a:xfrm>
          <a:prstGeom prst="rect">
            <a:avLst/>
          </a:prstGeom>
          <a:noFill/>
          <a:ln/>
        </p:spPr>
      </p:sp>
      <p:sp>
        <p:nvSpPr>
          <p:cNvPr id="15" name="Shape 9"/>
          <p:cNvSpPr/>
          <p:nvPr/>
        </p:nvSpPr>
        <p:spPr>
          <a:xfrm>
            <a:off x="584200" y="1181100"/>
            <a:ext cx="508000" cy="228600"/>
          </a:xfrm>
          <a:prstGeom prst="rect">
            <a:avLst/>
          </a:prstGeom>
          <a:noFill/>
          <a:ln/>
        </p:spPr>
      </p:sp>
      <p:sp>
        <p:nvSpPr>
          <p:cNvPr id="16" name="Text 10"/>
          <p:cNvSpPr/>
          <p:nvPr/>
        </p:nvSpPr>
        <p:spPr>
          <a:xfrm>
            <a:off x="867833" y="11811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a:t>
            </a:r>
            <a:endParaRPr lang="en-US" sz="1400" dirty="0"/>
          </a:p>
        </p:txBody>
      </p:sp>
      <p:sp>
        <p:nvSpPr>
          <p:cNvPr id="17" name="Text 11"/>
          <p:cNvSpPr/>
          <p:nvPr/>
        </p:nvSpPr>
        <p:spPr>
          <a:xfrm>
            <a:off x="1155700" y="1181100"/>
            <a:ext cx="6091767" cy="7450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Become familiar with the headset and the controllers.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With staff assistance, learn the location and function of the various buttons, sliders, and toggles (Fig. A).</a:t>
            </a:r>
            <a:endParaRPr lang="en-US" sz="1400" dirty="0"/>
          </a:p>
        </p:txBody>
      </p:sp>
      <p:sp>
        <p:nvSpPr>
          <p:cNvPr id="18" name="Shape 12"/>
          <p:cNvSpPr/>
          <p:nvPr/>
        </p:nvSpPr>
        <p:spPr>
          <a:xfrm>
            <a:off x="457200" y="1905000"/>
            <a:ext cx="6858000" cy="4076700"/>
          </a:xfrm>
          <a:prstGeom prst="rect">
            <a:avLst/>
          </a:prstGeom>
          <a:noFill/>
          <a:ln/>
        </p:spPr>
      </p:sp>
      <p:sp>
        <p:nvSpPr>
          <p:cNvPr id="19" name="Shape 13"/>
          <p:cNvSpPr/>
          <p:nvPr/>
        </p:nvSpPr>
        <p:spPr>
          <a:xfrm>
            <a:off x="457200" y="1905000"/>
            <a:ext cx="6858000" cy="4076700"/>
          </a:xfrm>
          <a:prstGeom prst="rect">
            <a:avLst/>
          </a:prstGeom>
          <a:noFill/>
          <a:ln/>
        </p:spPr>
      </p:sp>
      <p:pic>
        <p:nvPicPr>
          <p:cNvPr id="20" name="Image 4" descr="preencoded.png">    </p:cNvPr>
          <p:cNvPicPr>
            <a:picLocks noChangeAspect="1"/>
          </p:cNvPicPr>
          <p:nvPr/>
        </p:nvPicPr>
        <p:blipFill>
          <a:blip r:embed="rId5"/>
          <a:stretch>
            <a:fillRect/>
          </a:stretch>
        </p:blipFill>
        <p:spPr>
          <a:xfrm>
            <a:off x="711200" y="1905000"/>
            <a:ext cx="6350000" cy="3810000"/>
          </a:xfrm>
          <a:prstGeom prst="rect">
            <a:avLst/>
          </a:prstGeom>
        </p:spPr>
      </p:pic>
      <p:sp>
        <p:nvSpPr>
          <p:cNvPr id="21" name="Text 14"/>
          <p:cNvSpPr/>
          <p:nvPr/>
        </p:nvSpPr>
        <p:spPr>
          <a:xfrm>
            <a:off x="427567" y="57531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A.</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HTC controller; button descriptions in following section</a:t>
            </a:r>
            <a:endParaRPr lang="en-US" sz="1400" dirty="0"/>
          </a:p>
        </p:txBody>
      </p:sp>
      <p:sp>
        <p:nvSpPr>
          <p:cNvPr id="22" name="Shape 15"/>
          <p:cNvSpPr/>
          <p:nvPr/>
        </p:nvSpPr>
        <p:spPr>
          <a:xfrm>
            <a:off x="457200" y="6108700"/>
            <a:ext cx="6858000" cy="457200"/>
          </a:xfrm>
          <a:prstGeom prst="rect">
            <a:avLst/>
          </a:prstGeom>
          <a:noFill/>
          <a:ln/>
        </p:spPr>
      </p:sp>
      <p:sp>
        <p:nvSpPr>
          <p:cNvPr id="23" name="Text 16"/>
          <p:cNvSpPr/>
          <p:nvPr/>
        </p:nvSpPr>
        <p:spPr>
          <a:xfrm>
            <a:off x="1155700" y="61087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Move the controllers to move the on-screen pointers within the headset’s display. The following buttons have general functions:</a:t>
            </a:r>
            <a:endParaRPr lang="en-US" sz="1400" dirty="0"/>
          </a:p>
        </p:txBody>
      </p:sp>
      <p:sp>
        <p:nvSpPr>
          <p:cNvPr id="24" name="Shape 17"/>
          <p:cNvSpPr/>
          <p:nvPr/>
        </p:nvSpPr>
        <p:spPr>
          <a:xfrm>
            <a:off x="457200" y="6692900"/>
            <a:ext cx="6858000" cy="228600"/>
          </a:xfrm>
          <a:prstGeom prst="rect">
            <a:avLst/>
          </a:prstGeom>
          <a:noFill/>
          <a:ln/>
        </p:spPr>
      </p:sp>
      <p:sp>
        <p:nvSpPr>
          <p:cNvPr id="25" name="Shape 18"/>
          <p:cNvSpPr/>
          <p:nvPr/>
        </p:nvSpPr>
        <p:spPr>
          <a:xfrm>
            <a:off x="584200" y="6692900"/>
            <a:ext cx="508000" cy="228600"/>
          </a:xfrm>
          <a:prstGeom prst="rect">
            <a:avLst/>
          </a:prstGeom>
          <a:noFill/>
          <a:ln/>
        </p:spPr>
      </p:sp>
      <p:sp>
        <p:nvSpPr>
          <p:cNvPr id="26" name="Text 19"/>
          <p:cNvSpPr/>
          <p:nvPr/>
        </p:nvSpPr>
        <p:spPr>
          <a:xfrm>
            <a:off x="867833" y="66929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a:t>
            </a:r>
            <a:endParaRPr lang="en-US" sz="1400" dirty="0"/>
          </a:p>
        </p:txBody>
      </p:sp>
      <p:sp>
        <p:nvSpPr>
          <p:cNvPr id="27" name="Text 20"/>
          <p:cNvSpPr/>
          <p:nvPr/>
        </p:nvSpPr>
        <p:spPr>
          <a:xfrm>
            <a:off x="1155700" y="66929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Menu button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(icon with three horizontal lines): Open menus</a:t>
            </a:r>
            <a:endParaRPr lang="en-US" sz="1400" dirty="0"/>
          </a:p>
        </p:txBody>
      </p:sp>
      <p:sp>
        <p:nvSpPr>
          <p:cNvPr id="28" name="Shape 21"/>
          <p:cNvSpPr/>
          <p:nvPr/>
        </p:nvSpPr>
        <p:spPr>
          <a:xfrm>
            <a:off x="457200" y="7048500"/>
            <a:ext cx="6858000" cy="228600"/>
          </a:xfrm>
          <a:prstGeom prst="rect">
            <a:avLst/>
          </a:prstGeom>
          <a:noFill/>
          <a:ln/>
        </p:spPr>
      </p:sp>
      <p:sp>
        <p:nvSpPr>
          <p:cNvPr id="29" name="Shape 22"/>
          <p:cNvSpPr/>
          <p:nvPr/>
        </p:nvSpPr>
        <p:spPr>
          <a:xfrm>
            <a:off x="584200" y="7048500"/>
            <a:ext cx="508000" cy="228600"/>
          </a:xfrm>
          <a:prstGeom prst="rect">
            <a:avLst/>
          </a:prstGeom>
          <a:noFill/>
          <a:ln/>
        </p:spPr>
      </p:sp>
      <p:sp>
        <p:nvSpPr>
          <p:cNvPr id="30" name="Text 23"/>
          <p:cNvSpPr/>
          <p:nvPr/>
        </p:nvSpPr>
        <p:spPr>
          <a:xfrm>
            <a:off x="867833" y="70485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2.</a:t>
            </a:r>
            <a:endParaRPr lang="en-US" sz="1400" dirty="0"/>
          </a:p>
        </p:txBody>
      </p:sp>
      <p:sp>
        <p:nvSpPr>
          <p:cNvPr id="31" name="Text 24"/>
          <p:cNvSpPr/>
          <p:nvPr/>
        </p:nvSpPr>
        <p:spPr>
          <a:xfrm>
            <a:off x="1155700" y="70485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Trackpad</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Select ‘teleport to’ spots within worlds</a:t>
            </a:r>
            <a:endParaRPr lang="en-US" sz="1400" dirty="0"/>
          </a:p>
        </p:txBody>
      </p:sp>
      <p:sp>
        <p:nvSpPr>
          <p:cNvPr id="32" name="Shape 25"/>
          <p:cNvSpPr/>
          <p:nvPr/>
        </p:nvSpPr>
        <p:spPr>
          <a:xfrm>
            <a:off x="457200" y="7404100"/>
            <a:ext cx="6858000" cy="228600"/>
          </a:xfrm>
          <a:prstGeom prst="rect">
            <a:avLst/>
          </a:prstGeom>
          <a:noFill/>
          <a:ln/>
        </p:spPr>
      </p:sp>
      <p:sp>
        <p:nvSpPr>
          <p:cNvPr id="33" name="Shape 26"/>
          <p:cNvSpPr/>
          <p:nvPr/>
        </p:nvSpPr>
        <p:spPr>
          <a:xfrm>
            <a:off x="584200" y="7404100"/>
            <a:ext cx="508000" cy="228600"/>
          </a:xfrm>
          <a:prstGeom prst="rect">
            <a:avLst/>
          </a:prstGeom>
          <a:noFill/>
          <a:ln/>
        </p:spPr>
      </p:sp>
      <p:sp>
        <p:nvSpPr>
          <p:cNvPr id="34" name="Text 27"/>
          <p:cNvSpPr/>
          <p:nvPr/>
        </p:nvSpPr>
        <p:spPr>
          <a:xfrm>
            <a:off x="867833" y="74041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3.</a:t>
            </a:r>
            <a:endParaRPr lang="en-US" sz="1400" dirty="0"/>
          </a:p>
        </p:txBody>
      </p:sp>
      <p:sp>
        <p:nvSpPr>
          <p:cNvPr id="35" name="Text 28"/>
          <p:cNvSpPr/>
          <p:nvPr/>
        </p:nvSpPr>
        <p:spPr>
          <a:xfrm>
            <a:off x="1155700" y="74041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System button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(icon with overlapping squares):</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Pause experiences</a:t>
            </a:r>
            <a:endParaRPr lang="en-US" sz="1400" dirty="0"/>
          </a:p>
        </p:txBody>
      </p:sp>
      <p:sp>
        <p:nvSpPr>
          <p:cNvPr id="36" name="Shape 29"/>
          <p:cNvSpPr/>
          <p:nvPr/>
        </p:nvSpPr>
        <p:spPr>
          <a:xfrm>
            <a:off x="457200" y="7759700"/>
            <a:ext cx="6858000" cy="228600"/>
          </a:xfrm>
          <a:prstGeom prst="rect">
            <a:avLst/>
          </a:prstGeom>
          <a:noFill/>
          <a:ln/>
        </p:spPr>
      </p:sp>
      <p:sp>
        <p:nvSpPr>
          <p:cNvPr id="37" name="Shape 30"/>
          <p:cNvSpPr/>
          <p:nvPr/>
        </p:nvSpPr>
        <p:spPr>
          <a:xfrm>
            <a:off x="584200" y="7759700"/>
            <a:ext cx="508000" cy="228600"/>
          </a:xfrm>
          <a:prstGeom prst="rect">
            <a:avLst/>
          </a:prstGeom>
          <a:noFill/>
          <a:ln/>
        </p:spPr>
      </p:sp>
      <p:sp>
        <p:nvSpPr>
          <p:cNvPr id="38" name="Text 31"/>
          <p:cNvSpPr/>
          <p:nvPr/>
        </p:nvSpPr>
        <p:spPr>
          <a:xfrm>
            <a:off x="867833" y="77597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7.</a:t>
            </a:r>
            <a:endParaRPr lang="en-US" sz="1400" dirty="0"/>
          </a:p>
        </p:txBody>
      </p:sp>
      <p:sp>
        <p:nvSpPr>
          <p:cNvPr id="39" name="Text 32"/>
          <p:cNvSpPr/>
          <p:nvPr/>
        </p:nvSpPr>
        <p:spPr>
          <a:xfrm>
            <a:off x="1155700" y="77597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Trigger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(back of handle):</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Confirm menu selections and do actions</a:t>
            </a:r>
            <a:endParaRPr lang="en-US" sz="1400" dirty="0"/>
          </a:p>
        </p:txBody>
      </p:sp>
      <p:sp>
        <p:nvSpPr>
          <p:cNvPr id="40" name="Shape 33"/>
          <p:cNvSpPr/>
          <p:nvPr/>
        </p:nvSpPr>
        <p:spPr>
          <a:xfrm>
            <a:off x="457200" y="8115300"/>
            <a:ext cx="6858000" cy="228600"/>
          </a:xfrm>
          <a:prstGeom prst="rect">
            <a:avLst/>
          </a:prstGeom>
          <a:noFill/>
          <a:ln/>
        </p:spPr>
      </p:sp>
      <p:sp>
        <p:nvSpPr>
          <p:cNvPr id="41" name="Shape 34"/>
          <p:cNvSpPr/>
          <p:nvPr/>
        </p:nvSpPr>
        <p:spPr>
          <a:xfrm>
            <a:off x="584200" y="8115300"/>
            <a:ext cx="508000" cy="228600"/>
          </a:xfrm>
          <a:prstGeom prst="rect">
            <a:avLst/>
          </a:prstGeom>
          <a:noFill/>
          <a:ln/>
        </p:spPr>
      </p:sp>
      <p:sp>
        <p:nvSpPr>
          <p:cNvPr id="42" name="Text 35"/>
          <p:cNvSpPr/>
          <p:nvPr/>
        </p:nvSpPr>
        <p:spPr>
          <a:xfrm>
            <a:off x="867833" y="81153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8.</a:t>
            </a:r>
            <a:endParaRPr lang="en-US" sz="1400" dirty="0"/>
          </a:p>
        </p:txBody>
      </p:sp>
      <p:sp>
        <p:nvSpPr>
          <p:cNvPr id="43" name="Text 36"/>
          <p:cNvSpPr/>
          <p:nvPr/>
        </p:nvSpPr>
        <p:spPr>
          <a:xfrm>
            <a:off x="1155700" y="81153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Grip button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(sides of handle): Do secondary actions in some situations</a:t>
            </a:r>
            <a:endParaRPr lang="en-US" sz="1400" dirty="0"/>
          </a:p>
        </p:txBody>
      </p:sp>
      <p:sp>
        <p:nvSpPr>
          <p:cNvPr id="44" name="Shape 37"/>
          <p:cNvSpPr/>
          <p:nvPr/>
        </p:nvSpPr>
        <p:spPr>
          <a:xfrm>
            <a:off x="0" y="0"/>
            <a:ext cx="7772400" cy="10058400"/>
          </a:xfrm>
          <a:prstGeom prst="rect">
            <a:avLst/>
          </a:prstGeom>
          <a:noFill/>
          <a:ln/>
        </p:spPr>
      </p:sp>
      <p:sp>
        <p:nvSpPr>
          <p:cNvPr id="45" name="Shape 38"/>
          <p:cNvSpPr/>
          <p:nvPr/>
        </p:nvSpPr>
        <p:spPr>
          <a:xfrm>
            <a:off x="0" y="9829800"/>
            <a:ext cx="7772400" cy="228600"/>
          </a:xfrm>
          <a:prstGeom prst="rect">
            <a:avLst/>
          </a:prstGeom>
          <a:solidFill>
            <a:srgbClr val="ACE6F8">
              <a:alpha val="100000"/>
            </a:srgbClr>
          </a:solidFill>
          <a:ln/>
        </p:spPr>
      </p:sp>
      <p:sp>
        <p:nvSpPr>
          <p:cNvPr id="46" name="Shape 39"/>
          <p:cNvSpPr/>
          <p:nvPr/>
        </p:nvSpPr>
        <p:spPr>
          <a:xfrm>
            <a:off x="0" y="0"/>
            <a:ext cx="228600" cy="10058400"/>
          </a:xfrm>
          <a:prstGeom prst="rect">
            <a:avLst/>
          </a:prstGeom>
          <a:solidFill>
            <a:srgbClr val="E31837">
              <a:alpha val="100000"/>
            </a:srgbClr>
          </a:solidFill>
          <a:ln/>
        </p:spPr>
      </p:sp>
      <p:sp>
        <p:nvSpPr>
          <p:cNvPr id="47" name="Shape 40"/>
          <p:cNvSpPr/>
          <p:nvPr/>
        </p:nvSpPr>
        <p:spPr>
          <a:xfrm>
            <a:off x="7543800" y="0"/>
            <a:ext cx="228600" cy="10058400"/>
          </a:xfrm>
          <a:prstGeom prst="rect">
            <a:avLst/>
          </a:prstGeom>
          <a:solidFill>
            <a:srgbClr val="ACE6F8">
              <a:alpha val="100000"/>
            </a:srgbClr>
          </a:solidFill>
          <a:ln/>
        </p:spPr>
      </p:sp>
      <p:sp>
        <p:nvSpPr>
          <p:cNvPr id="48" name="Shape 41"/>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200900" y="457200"/>
            <a:ext cx="1735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3</a:t>
            </a:r>
            <a:endParaRPr lang="en-US" sz="1400" dirty="0"/>
          </a:p>
        </p:txBody>
      </p:sp>
      <p:sp>
        <p:nvSpPr>
          <p:cNvPr id="6" name="Shape 4"/>
          <p:cNvSpPr/>
          <p:nvPr/>
        </p:nvSpPr>
        <p:spPr>
          <a:xfrm>
            <a:off x="457200" y="685800"/>
            <a:ext cx="6858000" cy="8915400"/>
          </a:xfrm>
          <a:prstGeom prst="rect">
            <a:avLst/>
          </a:prstGeom>
          <a:noFill/>
          <a:ln/>
        </p:spPr>
      </p:sp>
      <p:pic>
        <p:nvPicPr>
          <p:cNvPr id="7" name="Image 0" descr="preencoded.png">    </p:cNvPr>
          <p:cNvPicPr>
            <a:picLocks noChangeAspect="1"/>
          </p:cNvPicPr>
          <p:nvPr/>
        </p:nvPicPr>
        <p:blipFill>
          <a:blip r:embed="rId1"/>
          <a:stretch>
            <a:fillRect/>
          </a:stretch>
        </p:blipFill>
        <p:spPr>
          <a:xfrm>
            <a:off x="457200" y="685800"/>
            <a:ext cx="6858000" cy="368300"/>
          </a:xfrm>
          <a:prstGeom prst="rect">
            <a:avLst/>
          </a:prstGeom>
        </p:spPr>
      </p:pic>
      <p:sp>
        <p:nvSpPr>
          <p:cNvPr id="8" name="Shape 5"/>
          <p:cNvSpPr/>
          <p:nvPr/>
        </p:nvSpPr>
        <p:spPr>
          <a:xfrm>
            <a:off x="457200" y="685800"/>
            <a:ext cx="6858000" cy="368300"/>
          </a:xfrm>
          <a:prstGeom prst="rect">
            <a:avLst/>
          </a:prstGeom>
          <a:noFill/>
          <a:ln/>
        </p:spPr>
      </p:sp>
      <p:sp>
        <p:nvSpPr>
          <p:cNvPr id="9" name="Shape 6"/>
          <p:cNvSpPr/>
          <p:nvPr/>
        </p:nvSpPr>
        <p:spPr>
          <a:xfrm>
            <a:off x="457200" y="742950"/>
            <a:ext cx="254000" cy="254000"/>
          </a:xfrm>
          <a:prstGeom prst="rect">
            <a:avLst/>
          </a:prstGeom>
          <a:noFill/>
          <a:ln/>
        </p:spPr>
      </p:sp>
      <p:pic>
        <p:nvPicPr>
          <p:cNvPr id="10" name="Image 1" descr="preencoded.png">    </p:cNvPr>
          <p:cNvPicPr>
            <a:picLocks noChangeAspect="1"/>
          </p:cNvPicPr>
          <p:nvPr/>
        </p:nvPicPr>
        <p:blipFill>
          <a:blip r:embed="rId2"/>
          <a:stretch>
            <a:fillRect/>
          </a:stretch>
        </p:blipFill>
        <p:spPr>
          <a:xfrm>
            <a:off x="457200" y="742950"/>
            <a:ext cx="254000" cy="254000"/>
          </a:xfrm>
          <a:prstGeom prst="rect">
            <a:avLst/>
          </a:prstGeom>
        </p:spPr>
      </p:pic>
      <p:pic>
        <p:nvPicPr>
          <p:cNvPr id="11" name="Image 2" descr="preencoded.png">    </p:cNvPr>
          <p:cNvPicPr>
            <a:picLocks noChangeAspect="1"/>
          </p:cNvPicPr>
          <p:nvPr/>
        </p:nvPicPr>
        <p:blipFill>
          <a:blip r:embed="rId3"/>
          <a:stretch>
            <a:fillRect/>
          </a:stretch>
        </p:blipFill>
        <p:spPr>
          <a:xfrm>
            <a:off x="774700" y="685800"/>
            <a:ext cx="6540500" cy="368300"/>
          </a:xfrm>
          <a:prstGeom prst="rect">
            <a:avLst/>
          </a:prstGeom>
        </p:spPr>
      </p:pic>
      <p:sp>
        <p:nvSpPr>
          <p:cNvPr id="12" name="Text 7"/>
          <p:cNvSpPr/>
          <p:nvPr/>
        </p:nvSpPr>
        <p:spPr>
          <a:xfrm>
            <a:off x="774700" y="685800"/>
            <a:ext cx="1706033" cy="461433"/>
          </a:xfrm>
          <a:prstGeom prst="rect">
            <a:avLst/>
          </a:prstGeom>
          <a:noFill/>
          <a:ln/>
        </p:spPr>
        <p:txBody>
          <a:bodyPr wrap="square" lIns="0" tIns="0" rIns="0" bIns="0" rtlCol="0" anchor="t"/>
          <a:lstStyle/>
          <a:p>
            <a:pPr algn="l"/>
            <a:r>
              <a:rPr lang="en-US" sz="2200" dirty="0">
                <a:solidFill>
                  <a:srgbClr val="000000">
                    <a:alpha val="100000"/>
                  </a:srgbClr>
                </a:solidFill>
                <a:latin typeface="IBM Plex Sans Bold" pitchFamily="34" charset="0"/>
                <a:ea typeface="IBM Plex Sans Bold" pitchFamily="34" charset="-122"/>
                <a:cs typeface="IBM Plex Sans Bold" pitchFamily="34" charset="-120"/>
              </a:rPr>
              <a:t>Instructions</a:t>
            </a:r>
            <a:endParaRPr lang="en-US" sz="2200" dirty="0"/>
          </a:p>
        </p:txBody>
      </p:sp>
      <p:pic>
        <p:nvPicPr>
          <p:cNvPr id="13" name="Image 3" descr="preencoded.png">    </p:cNvPr>
          <p:cNvPicPr>
            <a:picLocks noChangeAspect="1"/>
          </p:cNvPicPr>
          <p:nvPr/>
        </p:nvPicPr>
        <p:blipFill>
          <a:blip r:embed="rId4"/>
          <a:stretch>
            <a:fillRect/>
          </a:stretch>
        </p:blipFill>
        <p:spPr>
          <a:xfrm>
            <a:off x="457200" y="1181100"/>
            <a:ext cx="6858000" cy="7467600"/>
          </a:xfrm>
          <a:prstGeom prst="rect">
            <a:avLst/>
          </a:prstGeom>
        </p:spPr>
      </p:pic>
      <p:sp>
        <p:nvSpPr>
          <p:cNvPr id="14" name="Shape 8"/>
          <p:cNvSpPr/>
          <p:nvPr/>
        </p:nvSpPr>
        <p:spPr>
          <a:xfrm>
            <a:off x="457200" y="1181100"/>
            <a:ext cx="6858000" cy="292100"/>
          </a:xfrm>
          <a:prstGeom prst="rect">
            <a:avLst/>
          </a:prstGeom>
          <a:noFill/>
          <a:ln/>
        </p:spPr>
      </p:sp>
      <p:sp>
        <p:nvSpPr>
          <p:cNvPr id="15" name="Shape 9"/>
          <p:cNvSpPr/>
          <p:nvPr/>
        </p:nvSpPr>
        <p:spPr>
          <a:xfrm>
            <a:off x="584200" y="1181100"/>
            <a:ext cx="508000" cy="292100"/>
          </a:xfrm>
          <a:prstGeom prst="rect">
            <a:avLst/>
          </a:prstGeom>
          <a:noFill/>
          <a:ln/>
        </p:spPr>
      </p:sp>
      <p:sp>
        <p:nvSpPr>
          <p:cNvPr id="16" name="Text 10"/>
          <p:cNvSpPr/>
          <p:nvPr/>
        </p:nvSpPr>
        <p:spPr>
          <a:xfrm>
            <a:off x="800100" y="1181100"/>
            <a:ext cx="292100" cy="368300"/>
          </a:xfrm>
          <a:prstGeom prst="rect">
            <a:avLst/>
          </a:prstGeom>
          <a:noFill/>
          <a:ln/>
        </p:spPr>
        <p:txBody>
          <a:bodyPr wrap="square" lIns="0" tIns="0" rIns="0" bIns="0" rtlCol="0" anchor="t"/>
          <a:lstStyle/>
          <a:p>
            <a:pPr algn="r"/>
            <a:r>
              <a:rPr lang="en-US" sz="1800" dirty="0">
                <a:solidFill>
                  <a:srgbClr val="E31837">
                    <a:alpha val="100000"/>
                  </a:srgbClr>
                </a:solidFill>
                <a:latin typeface="IBM Plex Sans Bold" pitchFamily="34" charset="0"/>
                <a:ea typeface="IBM Plex Sans Bold" pitchFamily="34" charset="-122"/>
                <a:cs typeface="IBM Plex Sans Bold" pitchFamily="34" charset="-120"/>
              </a:rPr>
              <a:t>1.</a:t>
            </a:r>
            <a:endParaRPr lang="en-US" sz="1800" dirty="0"/>
          </a:p>
        </p:txBody>
      </p:sp>
      <p:sp>
        <p:nvSpPr>
          <p:cNvPr id="17" name="Shape 11"/>
          <p:cNvSpPr/>
          <p:nvPr/>
        </p:nvSpPr>
        <p:spPr>
          <a:xfrm>
            <a:off x="1155700" y="1181100"/>
            <a:ext cx="6159500" cy="292100"/>
          </a:xfrm>
          <a:prstGeom prst="rect">
            <a:avLst/>
          </a:prstGeom>
          <a:noFill/>
          <a:ln/>
        </p:spPr>
      </p:sp>
      <p:sp>
        <p:nvSpPr>
          <p:cNvPr id="18" name="Text 12"/>
          <p:cNvSpPr/>
          <p:nvPr/>
        </p:nvSpPr>
        <p:spPr>
          <a:xfrm>
            <a:off x="1155700" y="1181100"/>
            <a:ext cx="6235700" cy="368300"/>
          </a:xfrm>
          <a:prstGeom prst="rect">
            <a:avLst/>
          </a:prstGeom>
          <a:noFill/>
          <a:ln/>
        </p:spPr>
        <p:txBody>
          <a:bodyPr wrap="square" lIns="0" tIns="0" rIns="0" bIns="0" rtlCol="0" anchor="t"/>
          <a:lstStyle/>
          <a:p>
            <a:pPr algn="l"/>
            <a:r>
              <a:rPr lang="en-US" sz="1800" dirty="0">
                <a:solidFill>
                  <a:srgbClr val="E31837">
                    <a:alpha val="100000"/>
                  </a:srgbClr>
                </a:solidFill>
                <a:latin typeface="IBM Plex Sans Bold" pitchFamily="34" charset="0"/>
                <a:ea typeface="IBM Plex Sans Bold" pitchFamily="34" charset="-122"/>
                <a:cs typeface="IBM Plex Sans Bold" pitchFamily="34" charset="-120"/>
              </a:rPr>
              <a:t>Turning on the equipment</a:t>
            </a:r>
            <a:endParaRPr lang="en-US" sz="1800" dirty="0"/>
          </a:p>
        </p:txBody>
      </p:sp>
      <p:sp>
        <p:nvSpPr>
          <p:cNvPr id="19" name="Shape 13"/>
          <p:cNvSpPr/>
          <p:nvPr/>
        </p:nvSpPr>
        <p:spPr>
          <a:xfrm>
            <a:off x="457200" y="1511300"/>
            <a:ext cx="6858000" cy="457200"/>
          </a:xfrm>
          <a:prstGeom prst="rect">
            <a:avLst/>
          </a:prstGeom>
          <a:noFill/>
          <a:ln/>
        </p:spPr>
      </p:sp>
      <p:sp>
        <p:nvSpPr>
          <p:cNvPr id="20" name="Shape 14"/>
          <p:cNvSpPr/>
          <p:nvPr/>
        </p:nvSpPr>
        <p:spPr>
          <a:xfrm>
            <a:off x="584200" y="1511300"/>
            <a:ext cx="508000" cy="228600"/>
          </a:xfrm>
          <a:prstGeom prst="rect">
            <a:avLst/>
          </a:prstGeom>
          <a:noFill/>
          <a:ln/>
        </p:spPr>
      </p:sp>
      <p:sp>
        <p:nvSpPr>
          <p:cNvPr id="21" name="Text 15"/>
          <p:cNvSpPr/>
          <p:nvPr/>
        </p:nvSpPr>
        <p:spPr>
          <a:xfrm>
            <a:off x="867833" y="15113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a:t>
            </a:r>
            <a:endParaRPr lang="en-US" sz="1400" dirty="0"/>
          </a:p>
        </p:txBody>
      </p:sp>
      <p:sp>
        <p:nvSpPr>
          <p:cNvPr id="22" name="Text 16"/>
          <p:cNvSpPr/>
          <p:nvPr/>
        </p:nvSpPr>
        <p:spPr>
          <a:xfrm>
            <a:off x="1155700" y="15113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Turn on the PC using the power button on the front of the case tower.</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Wait for the computer to turn on.</a:t>
            </a:r>
            <a:endParaRPr lang="en-US" sz="1400" dirty="0"/>
          </a:p>
        </p:txBody>
      </p:sp>
      <p:sp>
        <p:nvSpPr>
          <p:cNvPr id="23" name="Shape 17"/>
          <p:cNvSpPr/>
          <p:nvPr/>
        </p:nvSpPr>
        <p:spPr>
          <a:xfrm>
            <a:off x="457200" y="2006600"/>
            <a:ext cx="6858000" cy="685800"/>
          </a:xfrm>
          <a:prstGeom prst="rect">
            <a:avLst/>
          </a:prstGeom>
          <a:noFill/>
          <a:ln/>
        </p:spPr>
      </p:sp>
      <p:sp>
        <p:nvSpPr>
          <p:cNvPr id="24" name="Shape 18"/>
          <p:cNvSpPr/>
          <p:nvPr/>
        </p:nvSpPr>
        <p:spPr>
          <a:xfrm>
            <a:off x="584200" y="2006600"/>
            <a:ext cx="508000" cy="228600"/>
          </a:xfrm>
          <a:prstGeom prst="rect">
            <a:avLst/>
          </a:prstGeom>
          <a:noFill/>
          <a:ln/>
        </p:spPr>
      </p:sp>
      <p:sp>
        <p:nvSpPr>
          <p:cNvPr id="25" name="Text 19"/>
          <p:cNvSpPr/>
          <p:nvPr/>
        </p:nvSpPr>
        <p:spPr>
          <a:xfrm>
            <a:off x="867833" y="20066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2.</a:t>
            </a:r>
            <a:endParaRPr lang="en-US" sz="1400" dirty="0"/>
          </a:p>
        </p:txBody>
      </p:sp>
      <p:sp>
        <p:nvSpPr>
          <p:cNvPr id="26" name="Text 20"/>
          <p:cNvSpPr/>
          <p:nvPr/>
        </p:nvSpPr>
        <p:spPr>
          <a:xfrm>
            <a:off x="1155700" y="2006600"/>
            <a:ext cx="6091767" cy="7450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Turn on the portable battery by pressing its power button (Fig. 1a).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Ensure that the four blue-lights are visible. These lights indicate the charge left in the battery.</a:t>
            </a:r>
            <a:endParaRPr lang="en-US" sz="1400" dirty="0"/>
          </a:p>
        </p:txBody>
      </p:sp>
      <p:sp>
        <p:nvSpPr>
          <p:cNvPr id="27" name="Shape 21"/>
          <p:cNvSpPr/>
          <p:nvPr/>
        </p:nvSpPr>
        <p:spPr>
          <a:xfrm>
            <a:off x="457200" y="2730500"/>
            <a:ext cx="6858000" cy="2806700"/>
          </a:xfrm>
          <a:prstGeom prst="rect">
            <a:avLst/>
          </a:prstGeom>
          <a:noFill/>
          <a:ln/>
        </p:spPr>
      </p:sp>
      <p:sp>
        <p:nvSpPr>
          <p:cNvPr id="28" name="Shape 22"/>
          <p:cNvSpPr/>
          <p:nvPr/>
        </p:nvSpPr>
        <p:spPr>
          <a:xfrm>
            <a:off x="457200" y="2730500"/>
            <a:ext cx="6858000" cy="2806700"/>
          </a:xfrm>
          <a:prstGeom prst="rect">
            <a:avLst/>
          </a:prstGeom>
          <a:noFill/>
          <a:ln/>
        </p:spPr>
      </p:sp>
      <p:pic>
        <p:nvPicPr>
          <p:cNvPr id="29" name="Image 4" descr="preencoded.png">    </p:cNvPr>
          <p:cNvPicPr>
            <a:picLocks noChangeAspect="1"/>
          </p:cNvPicPr>
          <p:nvPr/>
        </p:nvPicPr>
        <p:blipFill>
          <a:blip r:embed="rId5"/>
          <a:stretch>
            <a:fillRect/>
          </a:stretch>
        </p:blipFill>
        <p:spPr>
          <a:xfrm>
            <a:off x="1346200" y="2730500"/>
            <a:ext cx="5080000" cy="2540000"/>
          </a:xfrm>
          <a:prstGeom prst="rect">
            <a:avLst/>
          </a:prstGeom>
        </p:spPr>
      </p:pic>
      <p:sp>
        <p:nvSpPr>
          <p:cNvPr id="30" name="Text 23"/>
          <p:cNvSpPr/>
          <p:nvPr/>
        </p:nvSpPr>
        <p:spPr>
          <a:xfrm>
            <a:off x="427567" y="53086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1a.</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Battery with power button and four lights</a:t>
            </a:r>
            <a:endParaRPr lang="en-US" sz="1400" dirty="0"/>
          </a:p>
        </p:txBody>
      </p:sp>
      <p:sp>
        <p:nvSpPr>
          <p:cNvPr id="31" name="Shape 24"/>
          <p:cNvSpPr/>
          <p:nvPr/>
        </p:nvSpPr>
        <p:spPr>
          <a:xfrm>
            <a:off x="457200" y="5575300"/>
            <a:ext cx="6858000" cy="228600"/>
          </a:xfrm>
          <a:prstGeom prst="rect">
            <a:avLst/>
          </a:prstGeom>
          <a:noFill/>
          <a:ln/>
        </p:spPr>
      </p:sp>
      <p:sp>
        <p:nvSpPr>
          <p:cNvPr id="32" name="Shape 25"/>
          <p:cNvSpPr/>
          <p:nvPr/>
        </p:nvSpPr>
        <p:spPr>
          <a:xfrm>
            <a:off x="584200" y="5575300"/>
            <a:ext cx="508000" cy="228600"/>
          </a:xfrm>
          <a:prstGeom prst="rect">
            <a:avLst/>
          </a:prstGeom>
          <a:noFill/>
          <a:ln/>
        </p:spPr>
      </p:sp>
      <p:sp>
        <p:nvSpPr>
          <p:cNvPr id="33" name="Text 26"/>
          <p:cNvSpPr/>
          <p:nvPr/>
        </p:nvSpPr>
        <p:spPr>
          <a:xfrm>
            <a:off x="867833" y="55753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3.</a:t>
            </a:r>
            <a:endParaRPr lang="en-US" sz="1400" dirty="0"/>
          </a:p>
        </p:txBody>
      </p:sp>
      <p:sp>
        <p:nvSpPr>
          <p:cNvPr id="34" name="Text 27"/>
          <p:cNvSpPr/>
          <p:nvPr/>
        </p:nvSpPr>
        <p:spPr>
          <a:xfrm>
            <a:off x="1155700" y="55753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Plug the headset’s USB cable into the portable battery (Fig. 1b).</a:t>
            </a:r>
            <a:endParaRPr lang="en-US" sz="1400" dirty="0"/>
          </a:p>
        </p:txBody>
      </p:sp>
      <p:sp>
        <p:nvSpPr>
          <p:cNvPr id="35" name="Shape 28"/>
          <p:cNvSpPr/>
          <p:nvPr/>
        </p:nvSpPr>
        <p:spPr>
          <a:xfrm>
            <a:off x="457200" y="5842000"/>
            <a:ext cx="6858000" cy="2806700"/>
          </a:xfrm>
          <a:prstGeom prst="rect">
            <a:avLst/>
          </a:prstGeom>
          <a:noFill/>
          <a:ln/>
        </p:spPr>
      </p:sp>
      <p:sp>
        <p:nvSpPr>
          <p:cNvPr id="36" name="Shape 29"/>
          <p:cNvSpPr/>
          <p:nvPr/>
        </p:nvSpPr>
        <p:spPr>
          <a:xfrm>
            <a:off x="457200" y="5842000"/>
            <a:ext cx="6858000" cy="2806700"/>
          </a:xfrm>
          <a:prstGeom prst="rect">
            <a:avLst/>
          </a:prstGeom>
          <a:noFill/>
          <a:ln/>
        </p:spPr>
      </p:sp>
      <p:pic>
        <p:nvPicPr>
          <p:cNvPr id="37" name="Image 5" descr="preencoded.png">    </p:cNvPr>
          <p:cNvPicPr>
            <a:picLocks noChangeAspect="1"/>
          </p:cNvPicPr>
          <p:nvPr/>
        </p:nvPicPr>
        <p:blipFill>
          <a:blip r:embed="rId6"/>
          <a:stretch>
            <a:fillRect/>
          </a:stretch>
        </p:blipFill>
        <p:spPr>
          <a:xfrm>
            <a:off x="1346200" y="5842000"/>
            <a:ext cx="5080000" cy="2540000"/>
          </a:xfrm>
          <a:prstGeom prst="rect">
            <a:avLst/>
          </a:prstGeom>
        </p:spPr>
      </p:pic>
      <p:sp>
        <p:nvSpPr>
          <p:cNvPr id="38" name="Text 30"/>
          <p:cNvSpPr/>
          <p:nvPr/>
        </p:nvSpPr>
        <p:spPr>
          <a:xfrm>
            <a:off x="427567" y="84201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1b.</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USB cable from the headset (left) to the battery (right)</a:t>
            </a:r>
            <a:endParaRPr lang="en-US" sz="1400" dirty="0"/>
          </a:p>
        </p:txBody>
      </p:sp>
      <p:sp>
        <p:nvSpPr>
          <p:cNvPr id="39" name="Shape 31"/>
          <p:cNvSpPr/>
          <p:nvPr/>
        </p:nvSpPr>
        <p:spPr>
          <a:xfrm>
            <a:off x="0" y="0"/>
            <a:ext cx="7772400" cy="10058400"/>
          </a:xfrm>
          <a:prstGeom prst="rect">
            <a:avLst/>
          </a:prstGeom>
          <a:noFill/>
          <a:ln/>
        </p:spPr>
      </p:sp>
      <p:sp>
        <p:nvSpPr>
          <p:cNvPr id="40" name="Shape 32"/>
          <p:cNvSpPr/>
          <p:nvPr/>
        </p:nvSpPr>
        <p:spPr>
          <a:xfrm>
            <a:off x="0" y="9829800"/>
            <a:ext cx="7772400" cy="228600"/>
          </a:xfrm>
          <a:prstGeom prst="rect">
            <a:avLst/>
          </a:prstGeom>
          <a:solidFill>
            <a:srgbClr val="ACE6F8">
              <a:alpha val="100000"/>
            </a:srgbClr>
          </a:solidFill>
          <a:ln/>
        </p:spPr>
      </p:sp>
      <p:sp>
        <p:nvSpPr>
          <p:cNvPr id="41" name="Shape 33"/>
          <p:cNvSpPr/>
          <p:nvPr/>
        </p:nvSpPr>
        <p:spPr>
          <a:xfrm>
            <a:off x="0" y="0"/>
            <a:ext cx="228600" cy="10058400"/>
          </a:xfrm>
          <a:prstGeom prst="rect">
            <a:avLst/>
          </a:prstGeom>
          <a:solidFill>
            <a:srgbClr val="E31837">
              <a:alpha val="100000"/>
            </a:srgbClr>
          </a:solidFill>
          <a:ln/>
        </p:spPr>
      </p:sp>
      <p:sp>
        <p:nvSpPr>
          <p:cNvPr id="42" name="Shape 34"/>
          <p:cNvSpPr/>
          <p:nvPr/>
        </p:nvSpPr>
        <p:spPr>
          <a:xfrm>
            <a:off x="7543800" y="0"/>
            <a:ext cx="228600" cy="10058400"/>
          </a:xfrm>
          <a:prstGeom prst="rect">
            <a:avLst/>
          </a:prstGeom>
          <a:solidFill>
            <a:srgbClr val="ACE6F8">
              <a:alpha val="100000"/>
            </a:srgbClr>
          </a:solidFill>
          <a:ln/>
        </p:spPr>
      </p:sp>
      <p:sp>
        <p:nvSpPr>
          <p:cNvPr id="43" name="Shape 35"/>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200900" y="457200"/>
            <a:ext cx="1735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4</a:t>
            </a:r>
            <a:endParaRPr lang="en-US" sz="1400" dirty="0"/>
          </a:p>
        </p:txBody>
      </p:sp>
      <p:sp>
        <p:nvSpPr>
          <p:cNvPr id="6" name="Shape 4"/>
          <p:cNvSpPr/>
          <p:nvPr/>
        </p:nvSpPr>
        <p:spPr>
          <a:xfrm>
            <a:off x="457200" y="685800"/>
            <a:ext cx="6858000" cy="8915400"/>
          </a:xfrm>
          <a:prstGeom prst="rect">
            <a:avLst/>
          </a:prstGeom>
          <a:noFill/>
          <a:ln/>
        </p:spPr>
      </p:sp>
      <p:sp>
        <p:nvSpPr>
          <p:cNvPr id="7" name="Shape 5"/>
          <p:cNvSpPr/>
          <p:nvPr/>
        </p:nvSpPr>
        <p:spPr>
          <a:xfrm>
            <a:off x="457200" y="685800"/>
            <a:ext cx="6858000" cy="7950200"/>
          </a:xfrm>
          <a:prstGeom prst="rect">
            <a:avLst/>
          </a:prstGeom>
          <a:noFill/>
          <a:ln/>
        </p:spPr>
      </p:sp>
      <p:sp>
        <p:nvSpPr>
          <p:cNvPr id="8" name="Shape 6"/>
          <p:cNvSpPr/>
          <p:nvPr/>
        </p:nvSpPr>
        <p:spPr>
          <a:xfrm>
            <a:off x="457200" y="685800"/>
            <a:ext cx="6858000" cy="457200"/>
          </a:xfrm>
          <a:prstGeom prst="rect">
            <a:avLst/>
          </a:prstGeom>
          <a:noFill/>
          <a:ln/>
        </p:spPr>
      </p:sp>
      <p:sp>
        <p:nvSpPr>
          <p:cNvPr id="9" name="Shape 7"/>
          <p:cNvSpPr/>
          <p:nvPr/>
        </p:nvSpPr>
        <p:spPr>
          <a:xfrm>
            <a:off x="584200" y="685800"/>
            <a:ext cx="508000" cy="228600"/>
          </a:xfrm>
          <a:prstGeom prst="rect">
            <a:avLst/>
          </a:prstGeom>
          <a:noFill/>
          <a:ln/>
        </p:spPr>
      </p:sp>
      <p:sp>
        <p:nvSpPr>
          <p:cNvPr id="10" name="Text 8"/>
          <p:cNvSpPr/>
          <p:nvPr/>
        </p:nvSpPr>
        <p:spPr>
          <a:xfrm>
            <a:off x="867833" y="6858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4.</a:t>
            </a:r>
            <a:endParaRPr lang="en-US" sz="1400" dirty="0"/>
          </a:p>
        </p:txBody>
      </p:sp>
      <p:sp>
        <p:nvSpPr>
          <p:cNvPr id="11" name="Text 9"/>
          <p:cNvSpPr/>
          <p:nvPr/>
        </p:nvSpPr>
        <p:spPr>
          <a:xfrm>
            <a:off x="1155700" y="6858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Turn on the Link Box at the computer workstation</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by pressing its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Power</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button (Fig 1c). Its indicator light will turn on and be green.</a:t>
            </a:r>
            <a:endParaRPr lang="en-US" sz="1400" dirty="0"/>
          </a:p>
        </p:txBody>
      </p:sp>
      <p:sp>
        <p:nvSpPr>
          <p:cNvPr id="12" name="Shape 10"/>
          <p:cNvSpPr/>
          <p:nvPr/>
        </p:nvSpPr>
        <p:spPr>
          <a:xfrm>
            <a:off x="457200" y="1270000"/>
            <a:ext cx="6858000" cy="685800"/>
          </a:xfrm>
          <a:prstGeom prst="rect">
            <a:avLst/>
          </a:prstGeom>
          <a:noFill/>
          <a:ln/>
        </p:spPr>
      </p:sp>
      <p:sp>
        <p:nvSpPr>
          <p:cNvPr id="13" name="Shape 11"/>
          <p:cNvSpPr/>
          <p:nvPr/>
        </p:nvSpPr>
        <p:spPr>
          <a:xfrm>
            <a:off x="584200" y="1270000"/>
            <a:ext cx="508000" cy="228600"/>
          </a:xfrm>
          <a:prstGeom prst="rect">
            <a:avLst/>
          </a:prstGeom>
          <a:noFill/>
          <a:ln/>
        </p:spPr>
      </p:sp>
      <p:sp>
        <p:nvSpPr>
          <p:cNvPr id="14" name="Text 12"/>
          <p:cNvSpPr/>
          <p:nvPr/>
        </p:nvSpPr>
        <p:spPr>
          <a:xfrm>
            <a:off x="867833" y="12700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5.</a:t>
            </a:r>
            <a:endParaRPr lang="en-US" sz="1400" dirty="0"/>
          </a:p>
        </p:txBody>
      </p:sp>
      <p:sp>
        <p:nvSpPr>
          <p:cNvPr id="15" name="Text 13"/>
          <p:cNvSpPr/>
          <p:nvPr/>
        </p:nvSpPr>
        <p:spPr>
          <a:xfrm>
            <a:off x="1155700" y="1270000"/>
            <a:ext cx="6091767" cy="7450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Turn on the headset: press and hold the triangular Vive button on top of the headset (Fig. 1c). After about 3 sec, the headset will beep. Also, the light atop the headset will turn on, altough it might flash.</a:t>
            </a:r>
            <a:endParaRPr lang="en-US" sz="1400" dirty="0"/>
          </a:p>
        </p:txBody>
      </p:sp>
      <p:sp>
        <p:nvSpPr>
          <p:cNvPr id="16" name="Shape 14"/>
          <p:cNvSpPr/>
          <p:nvPr/>
        </p:nvSpPr>
        <p:spPr>
          <a:xfrm>
            <a:off x="457200" y="2082800"/>
            <a:ext cx="6858000" cy="2806700"/>
          </a:xfrm>
          <a:prstGeom prst="rect">
            <a:avLst/>
          </a:prstGeom>
          <a:noFill/>
          <a:ln/>
        </p:spPr>
      </p:sp>
      <p:sp>
        <p:nvSpPr>
          <p:cNvPr id="17" name="Shape 15"/>
          <p:cNvSpPr/>
          <p:nvPr/>
        </p:nvSpPr>
        <p:spPr>
          <a:xfrm>
            <a:off x="457200" y="2082800"/>
            <a:ext cx="6858000" cy="2806700"/>
          </a:xfrm>
          <a:prstGeom prst="rect">
            <a:avLst/>
          </a:prstGeom>
          <a:noFill/>
          <a:ln/>
        </p:spPr>
      </p:sp>
      <p:pic>
        <p:nvPicPr>
          <p:cNvPr id="18" name="Image 0" descr="preencoded.png">    </p:cNvPr>
          <p:cNvPicPr>
            <a:picLocks noChangeAspect="1"/>
          </p:cNvPicPr>
          <p:nvPr/>
        </p:nvPicPr>
        <p:blipFill>
          <a:blip r:embed="rId1"/>
          <a:stretch>
            <a:fillRect/>
          </a:stretch>
        </p:blipFill>
        <p:spPr>
          <a:xfrm>
            <a:off x="1346200" y="2082800"/>
            <a:ext cx="5080000" cy="2540000"/>
          </a:xfrm>
          <a:prstGeom prst="rect">
            <a:avLst/>
          </a:prstGeom>
        </p:spPr>
      </p:pic>
      <p:sp>
        <p:nvSpPr>
          <p:cNvPr id="19" name="Text 16"/>
          <p:cNvSpPr/>
          <p:nvPr/>
        </p:nvSpPr>
        <p:spPr>
          <a:xfrm>
            <a:off x="427567" y="46609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1c.</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The triangular </a:t>
            </a:r>
            <a:pPr algn="ctr">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Vive</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Button (left) and the Link Box’s </a:t>
            </a:r>
            <a:pPr algn="ctr">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Power</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button (right)</a:t>
            </a:r>
            <a:endParaRPr lang="en-US" sz="1400" dirty="0"/>
          </a:p>
        </p:txBody>
      </p:sp>
      <p:sp>
        <p:nvSpPr>
          <p:cNvPr id="20" name="Shape 17"/>
          <p:cNvSpPr/>
          <p:nvPr/>
        </p:nvSpPr>
        <p:spPr>
          <a:xfrm>
            <a:off x="457200" y="5016500"/>
            <a:ext cx="6858000" cy="685800"/>
          </a:xfrm>
          <a:prstGeom prst="rect">
            <a:avLst/>
          </a:prstGeom>
          <a:noFill/>
          <a:ln/>
        </p:spPr>
      </p:sp>
      <p:sp>
        <p:nvSpPr>
          <p:cNvPr id="21" name="Shape 18"/>
          <p:cNvSpPr/>
          <p:nvPr/>
        </p:nvSpPr>
        <p:spPr>
          <a:xfrm>
            <a:off x="584200" y="5016500"/>
            <a:ext cx="508000" cy="228600"/>
          </a:xfrm>
          <a:prstGeom prst="rect">
            <a:avLst/>
          </a:prstGeom>
          <a:noFill/>
          <a:ln/>
        </p:spPr>
      </p:sp>
      <p:sp>
        <p:nvSpPr>
          <p:cNvPr id="22" name="Text 19"/>
          <p:cNvSpPr/>
          <p:nvPr/>
        </p:nvSpPr>
        <p:spPr>
          <a:xfrm>
            <a:off x="867833" y="50165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6.</a:t>
            </a:r>
            <a:endParaRPr lang="en-US" sz="1400" dirty="0"/>
          </a:p>
        </p:txBody>
      </p:sp>
      <p:sp>
        <p:nvSpPr>
          <p:cNvPr id="23" name="Text 20"/>
          <p:cNvSpPr/>
          <p:nvPr/>
        </p:nvSpPr>
        <p:spPr>
          <a:xfrm>
            <a:off x="1155700" y="5016500"/>
            <a:ext cx="6091767" cy="7450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Turn on both controllers by pressing and holding the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System</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button (between trackpad and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Vive</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logo) of one controller (Fig 1d).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The controller will beep after 3 sec and its indicator light will turn on.</a:t>
            </a:r>
            <a:endParaRPr lang="en-US" sz="1400" dirty="0"/>
          </a:p>
        </p:txBody>
      </p:sp>
      <p:sp>
        <p:nvSpPr>
          <p:cNvPr id="24" name="Shape 21"/>
          <p:cNvSpPr/>
          <p:nvPr/>
        </p:nvSpPr>
        <p:spPr>
          <a:xfrm>
            <a:off x="457200" y="5829300"/>
            <a:ext cx="6858000" cy="2806700"/>
          </a:xfrm>
          <a:prstGeom prst="rect">
            <a:avLst/>
          </a:prstGeom>
          <a:noFill/>
          <a:ln/>
        </p:spPr>
      </p:sp>
      <p:sp>
        <p:nvSpPr>
          <p:cNvPr id="25" name="Shape 22"/>
          <p:cNvSpPr/>
          <p:nvPr/>
        </p:nvSpPr>
        <p:spPr>
          <a:xfrm>
            <a:off x="457200" y="5829300"/>
            <a:ext cx="6858000" cy="2806700"/>
          </a:xfrm>
          <a:prstGeom prst="rect">
            <a:avLst/>
          </a:prstGeom>
          <a:noFill/>
          <a:ln/>
        </p:spPr>
      </p:sp>
      <p:pic>
        <p:nvPicPr>
          <p:cNvPr id="26" name="Image 1" descr="preencoded.png">    </p:cNvPr>
          <p:cNvPicPr>
            <a:picLocks noChangeAspect="1"/>
          </p:cNvPicPr>
          <p:nvPr/>
        </p:nvPicPr>
        <p:blipFill>
          <a:blip r:embed="rId2"/>
          <a:stretch>
            <a:fillRect/>
          </a:stretch>
        </p:blipFill>
        <p:spPr>
          <a:xfrm>
            <a:off x="1346200" y="5829300"/>
            <a:ext cx="5080000" cy="2540000"/>
          </a:xfrm>
          <a:prstGeom prst="rect">
            <a:avLst/>
          </a:prstGeom>
        </p:spPr>
      </p:pic>
      <p:sp>
        <p:nvSpPr>
          <p:cNvPr id="27" name="Text 23"/>
          <p:cNvSpPr/>
          <p:nvPr/>
        </p:nvSpPr>
        <p:spPr>
          <a:xfrm>
            <a:off x="427567" y="84074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1d. </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Layout and button labels for Vive controllers</a:t>
            </a:r>
            <a:endParaRPr lang="en-US" sz="1400" dirty="0"/>
          </a:p>
        </p:txBody>
      </p:sp>
      <p:sp>
        <p:nvSpPr>
          <p:cNvPr id="28" name="Shape 24"/>
          <p:cNvSpPr/>
          <p:nvPr/>
        </p:nvSpPr>
        <p:spPr>
          <a:xfrm>
            <a:off x="0" y="0"/>
            <a:ext cx="7772400" cy="10058400"/>
          </a:xfrm>
          <a:prstGeom prst="rect">
            <a:avLst/>
          </a:prstGeom>
          <a:noFill/>
          <a:ln/>
        </p:spPr>
      </p:sp>
      <p:sp>
        <p:nvSpPr>
          <p:cNvPr id="29" name="Shape 25"/>
          <p:cNvSpPr/>
          <p:nvPr/>
        </p:nvSpPr>
        <p:spPr>
          <a:xfrm>
            <a:off x="0" y="9829800"/>
            <a:ext cx="7772400" cy="228600"/>
          </a:xfrm>
          <a:prstGeom prst="rect">
            <a:avLst/>
          </a:prstGeom>
          <a:solidFill>
            <a:srgbClr val="ACE6F8">
              <a:alpha val="100000"/>
            </a:srgbClr>
          </a:solidFill>
          <a:ln/>
        </p:spPr>
      </p:sp>
      <p:sp>
        <p:nvSpPr>
          <p:cNvPr id="30" name="Shape 26"/>
          <p:cNvSpPr/>
          <p:nvPr/>
        </p:nvSpPr>
        <p:spPr>
          <a:xfrm>
            <a:off x="0" y="0"/>
            <a:ext cx="228600" cy="10058400"/>
          </a:xfrm>
          <a:prstGeom prst="rect">
            <a:avLst/>
          </a:prstGeom>
          <a:solidFill>
            <a:srgbClr val="E31837">
              <a:alpha val="100000"/>
            </a:srgbClr>
          </a:solidFill>
          <a:ln/>
        </p:spPr>
      </p:sp>
      <p:sp>
        <p:nvSpPr>
          <p:cNvPr id="31" name="Shape 27"/>
          <p:cNvSpPr/>
          <p:nvPr/>
        </p:nvSpPr>
        <p:spPr>
          <a:xfrm>
            <a:off x="7543800" y="0"/>
            <a:ext cx="228600" cy="10058400"/>
          </a:xfrm>
          <a:prstGeom prst="rect">
            <a:avLst/>
          </a:prstGeom>
          <a:solidFill>
            <a:srgbClr val="ACE6F8">
              <a:alpha val="100000"/>
            </a:srgbClr>
          </a:solidFill>
          <a:ln/>
        </p:spPr>
      </p:sp>
      <p:sp>
        <p:nvSpPr>
          <p:cNvPr id="32" name="Shape 28"/>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200900" y="457200"/>
            <a:ext cx="1735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5</a:t>
            </a:r>
            <a:endParaRPr lang="en-US" sz="1400" dirty="0"/>
          </a:p>
        </p:txBody>
      </p:sp>
      <p:sp>
        <p:nvSpPr>
          <p:cNvPr id="6" name="Shape 4"/>
          <p:cNvSpPr/>
          <p:nvPr/>
        </p:nvSpPr>
        <p:spPr>
          <a:xfrm>
            <a:off x="457200" y="685800"/>
            <a:ext cx="6858000" cy="8915400"/>
          </a:xfrm>
          <a:prstGeom prst="rect">
            <a:avLst/>
          </a:prstGeom>
          <a:noFill/>
          <a:ln/>
        </p:spPr>
      </p:sp>
      <p:sp>
        <p:nvSpPr>
          <p:cNvPr id="7" name="Shape 5"/>
          <p:cNvSpPr/>
          <p:nvPr/>
        </p:nvSpPr>
        <p:spPr>
          <a:xfrm>
            <a:off x="457200" y="685800"/>
            <a:ext cx="6858000" cy="292100"/>
          </a:xfrm>
          <a:prstGeom prst="rect">
            <a:avLst/>
          </a:prstGeom>
          <a:noFill/>
          <a:ln/>
        </p:spPr>
      </p:sp>
      <p:sp>
        <p:nvSpPr>
          <p:cNvPr id="8" name="Shape 6"/>
          <p:cNvSpPr/>
          <p:nvPr/>
        </p:nvSpPr>
        <p:spPr>
          <a:xfrm>
            <a:off x="584200" y="685800"/>
            <a:ext cx="508000" cy="292100"/>
          </a:xfrm>
          <a:prstGeom prst="rect">
            <a:avLst/>
          </a:prstGeom>
          <a:noFill/>
          <a:ln/>
        </p:spPr>
      </p:sp>
      <p:sp>
        <p:nvSpPr>
          <p:cNvPr id="9" name="Text 7"/>
          <p:cNvSpPr/>
          <p:nvPr/>
        </p:nvSpPr>
        <p:spPr>
          <a:xfrm>
            <a:off x="800100" y="685800"/>
            <a:ext cx="292100" cy="368300"/>
          </a:xfrm>
          <a:prstGeom prst="rect">
            <a:avLst/>
          </a:prstGeom>
          <a:noFill/>
          <a:ln/>
        </p:spPr>
        <p:txBody>
          <a:bodyPr wrap="square" lIns="0" tIns="0" rIns="0" bIns="0" rtlCol="0" anchor="t"/>
          <a:lstStyle/>
          <a:p>
            <a:pPr algn="r"/>
            <a:r>
              <a:rPr lang="en-US" sz="1800" dirty="0">
                <a:solidFill>
                  <a:srgbClr val="E31837">
                    <a:alpha val="100000"/>
                  </a:srgbClr>
                </a:solidFill>
                <a:latin typeface="IBM Plex Sans Bold" pitchFamily="34" charset="0"/>
                <a:ea typeface="IBM Plex Sans Bold" pitchFamily="34" charset="-122"/>
                <a:cs typeface="IBM Plex Sans Bold" pitchFamily="34" charset="-120"/>
              </a:rPr>
              <a:t>2.</a:t>
            </a:r>
            <a:endParaRPr lang="en-US" sz="1800" dirty="0"/>
          </a:p>
        </p:txBody>
      </p:sp>
      <p:sp>
        <p:nvSpPr>
          <p:cNvPr id="10" name="Shape 8"/>
          <p:cNvSpPr/>
          <p:nvPr/>
        </p:nvSpPr>
        <p:spPr>
          <a:xfrm>
            <a:off x="1155700" y="685800"/>
            <a:ext cx="6159500" cy="292100"/>
          </a:xfrm>
          <a:prstGeom prst="rect">
            <a:avLst/>
          </a:prstGeom>
          <a:noFill/>
          <a:ln/>
        </p:spPr>
      </p:sp>
      <p:sp>
        <p:nvSpPr>
          <p:cNvPr id="11" name="Text 9"/>
          <p:cNvSpPr/>
          <p:nvPr/>
        </p:nvSpPr>
        <p:spPr>
          <a:xfrm>
            <a:off x="1155700" y="685800"/>
            <a:ext cx="6235700" cy="368300"/>
          </a:xfrm>
          <a:prstGeom prst="rect">
            <a:avLst/>
          </a:prstGeom>
          <a:noFill/>
          <a:ln/>
        </p:spPr>
        <p:txBody>
          <a:bodyPr wrap="square" lIns="0" tIns="0" rIns="0" bIns="0" rtlCol="0" anchor="t"/>
          <a:lstStyle/>
          <a:p>
            <a:pPr algn="l"/>
            <a:r>
              <a:rPr lang="en-US" sz="1800" dirty="0">
                <a:solidFill>
                  <a:srgbClr val="E31837">
                    <a:alpha val="100000"/>
                  </a:srgbClr>
                </a:solidFill>
                <a:latin typeface="IBM Plex Sans Bold" pitchFamily="34" charset="0"/>
                <a:ea typeface="IBM Plex Sans Bold" pitchFamily="34" charset="-122"/>
                <a:cs typeface="IBM Plex Sans Bold" pitchFamily="34" charset="-120"/>
              </a:rPr>
              <a:t>Setting up and accessing the Steam content library</a:t>
            </a:r>
            <a:endParaRPr lang="en-US" sz="1800" dirty="0"/>
          </a:p>
        </p:txBody>
      </p:sp>
      <p:sp>
        <p:nvSpPr>
          <p:cNvPr id="12" name="Shape 10"/>
          <p:cNvSpPr/>
          <p:nvPr/>
        </p:nvSpPr>
        <p:spPr>
          <a:xfrm>
            <a:off x="457200" y="1104900"/>
            <a:ext cx="6858000" cy="228600"/>
          </a:xfrm>
          <a:prstGeom prst="rect">
            <a:avLst/>
          </a:prstGeom>
          <a:noFill/>
          <a:ln/>
        </p:spPr>
      </p:sp>
      <p:sp>
        <p:nvSpPr>
          <p:cNvPr id="13" name="Shape 11"/>
          <p:cNvSpPr/>
          <p:nvPr/>
        </p:nvSpPr>
        <p:spPr>
          <a:xfrm>
            <a:off x="584200" y="1104900"/>
            <a:ext cx="508000" cy="228600"/>
          </a:xfrm>
          <a:prstGeom prst="rect">
            <a:avLst/>
          </a:prstGeom>
          <a:noFill/>
          <a:ln/>
        </p:spPr>
      </p:sp>
      <p:sp>
        <p:nvSpPr>
          <p:cNvPr id="14" name="Text 12"/>
          <p:cNvSpPr/>
          <p:nvPr/>
        </p:nvSpPr>
        <p:spPr>
          <a:xfrm>
            <a:off x="867833" y="11049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a:t>
            </a:r>
            <a:endParaRPr lang="en-US" sz="1400" dirty="0"/>
          </a:p>
        </p:txBody>
      </p:sp>
      <p:sp>
        <p:nvSpPr>
          <p:cNvPr id="15" name="Text 13"/>
          <p:cNvSpPr/>
          <p:nvPr/>
        </p:nvSpPr>
        <p:spPr>
          <a:xfrm>
            <a:off x="1155700" y="11049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Sign into Windows on the computer.</a:t>
            </a:r>
            <a:endParaRPr lang="en-US" sz="1400" dirty="0"/>
          </a:p>
        </p:txBody>
      </p:sp>
      <p:sp>
        <p:nvSpPr>
          <p:cNvPr id="16" name="Shape 14"/>
          <p:cNvSpPr/>
          <p:nvPr/>
        </p:nvSpPr>
        <p:spPr>
          <a:xfrm>
            <a:off x="457200" y="1460500"/>
            <a:ext cx="6858000" cy="457200"/>
          </a:xfrm>
          <a:prstGeom prst="rect">
            <a:avLst/>
          </a:prstGeom>
          <a:noFill/>
          <a:ln/>
        </p:spPr>
      </p:sp>
      <p:sp>
        <p:nvSpPr>
          <p:cNvPr id="17" name="Text 15"/>
          <p:cNvSpPr/>
          <p:nvPr/>
        </p:nvSpPr>
        <p:spPr>
          <a:xfrm>
            <a:off x="1155700" y="14605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Note: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If you want to access the MCL’s content library, then an MCL staff member will sign in using an admin user-account.</a:t>
            </a:r>
            <a:endParaRPr lang="en-US" sz="1400" dirty="0"/>
          </a:p>
        </p:txBody>
      </p:sp>
      <p:sp>
        <p:nvSpPr>
          <p:cNvPr id="18" name="Shape 16"/>
          <p:cNvSpPr/>
          <p:nvPr/>
        </p:nvSpPr>
        <p:spPr>
          <a:xfrm>
            <a:off x="457200" y="2044700"/>
            <a:ext cx="6858000" cy="457200"/>
          </a:xfrm>
          <a:prstGeom prst="rect">
            <a:avLst/>
          </a:prstGeom>
          <a:noFill/>
          <a:ln/>
        </p:spPr>
      </p:sp>
      <p:sp>
        <p:nvSpPr>
          <p:cNvPr id="19" name="Shape 17"/>
          <p:cNvSpPr/>
          <p:nvPr/>
        </p:nvSpPr>
        <p:spPr>
          <a:xfrm>
            <a:off x="584200" y="2044700"/>
            <a:ext cx="508000" cy="228600"/>
          </a:xfrm>
          <a:prstGeom prst="rect">
            <a:avLst/>
          </a:prstGeom>
          <a:noFill/>
          <a:ln/>
        </p:spPr>
      </p:sp>
      <p:sp>
        <p:nvSpPr>
          <p:cNvPr id="20" name="Text 18"/>
          <p:cNvSpPr/>
          <p:nvPr/>
        </p:nvSpPr>
        <p:spPr>
          <a:xfrm>
            <a:off x="867833" y="20447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2.</a:t>
            </a:r>
            <a:endParaRPr lang="en-US" sz="1400" dirty="0"/>
          </a:p>
        </p:txBody>
      </p:sp>
      <p:sp>
        <p:nvSpPr>
          <p:cNvPr id="21" name="Text 19"/>
          <p:cNvSpPr/>
          <p:nvPr/>
        </p:nvSpPr>
        <p:spPr>
          <a:xfrm>
            <a:off x="1155700" y="20447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Double-click the</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 Vive Wireless</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icon on the Windows desktop (Fig. 2a).</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A window will pop-up with a</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 “Connecting”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message</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 </a:t>
            </a:r>
            <a:endParaRPr lang="en-US" sz="1400" dirty="0"/>
          </a:p>
        </p:txBody>
      </p:sp>
      <p:sp>
        <p:nvSpPr>
          <p:cNvPr id="22" name="Shape 20"/>
          <p:cNvSpPr/>
          <p:nvPr/>
        </p:nvSpPr>
        <p:spPr>
          <a:xfrm>
            <a:off x="457200" y="2628900"/>
            <a:ext cx="6858000" cy="457200"/>
          </a:xfrm>
          <a:prstGeom prst="rect">
            <a:avLst/>
          </a:prstGeom>
          <a:noFill/>
          <a:ln/>
        </p:spPr>
      </p:sp>
      <p:sp>
        <p:nvSpPr>
          <p:cNvPr id="23" name="Shape 21"/>
          <p:cNvSpPr/>
          <p:nvPr/>
        </p:nvSpPr>
        <p:spPr>
          <a:xfrm>
            <a:off x="584200" y="2628900"/>
            <a:ext cx="508000" cy="228600"/>
          </a:xfrm>
          <a:prstGeom prst="rect">
            <a:avLst/>
          </a:prstGeom>
          <a:noFill/>
          <a:ln/>
        </p:spPr>
      </p:sp>
      <p:sp>
        <p:nvSpPr>
          <p:cNvPr id="24" name="Text 22"/>
          <p:cNvSpPr/>
          <p:nvPr/>
        </p:nvSpPr>
        <p:spPr>
          <a:xfrm>
            <a:off x="867833" y="26289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3.</a:t>
            </a:r>
            <a:endParaRPr lang="en-US" sz="1400" dirty="0"/>
          </a:p>
        </p:txBody>
      </p:sp>
      <p:sp>
        <p:nvSpPr>
          <p:cNvPr id="25" name="Text 23"/>
          <p:cNvSpPr/>
          <p:nvPr/>
        </p:nvSpPr>
        <p:spPr>
          <a:xfrm>
            <a:off x="1155700" y="26289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Double-click the</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 SteamVR </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icon on the Windows desktop (Fig. 2a).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The SteamVR console window will open.</a:t>
            </a:r>
            <a:endParaRPr lang="en-US" sz="1400" dirty="0"/>
          </a:p>
        </p:txBody>
      </p:sp>
      <p:sp>
        <p:nvSpPr>
          <p:cNvPr id="26" name="Shape 24"/>
          <p:cNvSpPr/>
          <p:nvPr/>
        </p:nvSpPr>
        <p:spPr>
          <a:xfrm>
            <a:off x="457200" y="3213100"/>
            <a:ext cx="6858000" cy="228600"/>
          </a:xfrm>
          <a:prstGeom prst="rect">
            <a:avLst/>
          </a:prstGeom>
          <a:noFill/>
          <a:ln/>
        </p:spPr>
      </p:sp>
      <p:sp>
        <p:nvSpPr>
          <p:cNvPr id="27" name="Shape 25"/>
          <p:cNvSpPr/>
          <p:nvPr/>
        </p:nvSpPr>
        <p:spPr>
          <a:xfrm>
            <a:off x="584200" y="3213100"/>
            <a:ext cx="508000" cy="228600"/>
          </a:xfrm>
          <a:prstGeom prst="rect">
            <a:avLst/>
          </a:prstGeom>
          <a:noFill/>
          <a:ln/>
        </p:spPr>
      </p:sp>
      <p:sp>
        <p:nvSpPr>
          <p:cNvPr id="28" name="Text 26"/>
          <p:cNvSpPr/>
          <p:nvPr/>
        </p:nvSpPr>
        <p:spPr>
          <a:xfrm>
            <a:off x="867833" y="32131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4.</a:t>
            </a:r>
            <a:endParaRPr lang="en-US" sz="1400" dirty="0"/>
          </a:p>
        </p:txBody>
      </p:sp>
      <p:sp>
        <p:nvSpPr>
          <p:cNvPr id="29" name="Text 27"/>
          <p:cNvSpPr/>
          <p:nvPr/>
        </p:nvSpPr>
        <p:spPr>
          <a:xfrm>
            <a:off x="1155700" y="32131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Sign into the Steam online service (Fig. 2a)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to access the content library:</a:t>
            </a:r>
            <a:endParaRPr lang="en-US" sz="1400" dirty="0"/>
          </a:p>
        </p:txBody>
      </p:sp>
      <p:pic>
        <p:nvPicPr>
          <p:cNvPr id="30" name="Image 0" descr="preencoded.png">    </p:cNvPr>
          <p:cNvPicPr>
            <a:picLocks noChangeAspect="1"/>
          </p:cNvPicPr>
          <p:nvPr/>
        </p:nvPicPr>
        <p:blipFill>
          <a:blip r:embed="rId1"/>
          <a:stretch>
            <a:fillRect/>
          </a:stretch>
        </p:blipFill>
        <p:spPr>
          <a:xfrm>
            <a:off x="457200" y="3568700"/>
            <a:ext cx="6858000" cy="228600"/>
          </a:xfrm>
          <a:prstGeom prst="rect">
            <a:avLst/>
          </a:prstGeom>
        </p:spPr>
      </p:pic>
      <p:sp>
        <p:nvSpPr>
          <p:cNvPr id="31" name="Shape 28"/>
          <p:cNvSpPr/>
          <p:nvPr/>
        </p:nvSpPr>
        <p:spPr>
          <a:xfrm>
            <a:off x="965200" y="3568700"/>
            <a:ext cx="508000" cy="228600"/>
          </a:xfrm>
          <a:prstGeom prst="rect">
            <a:avLst/>
          </a:prstGeom>
          <a:noFill/>
          <a:ln/>
        </p:spPr>
      </p:sp>
      <p:sp>
        <p:nvSpPr>
          <p:cNvPr id="32" name="Text 29"/>
          <p:cNvSpPr/>
          <p:nvPr/>
        </p:nvSpPr>
        <p:spPr>
          <a:xfrm>
            <a:off x="1147233" y="3568700"/>
            <a:ext cx="3259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4a.</a:t>
            </a:r>
            <a:endParaRPr lang="en-US" sz="1400" dirty="0"/>
          </a:p>
        </p:txBody>
      </p:sp>
      <p:sp>
        <p:nvSpPr>
          <p:cNvPr id="33" name="Text 30"/>
          <p:cNvSpPr/>
          <p:nvPr/>
        </p:nvSpPr>
        <p:spPr>
          <a:xfrm>
            <a:off x="1536700" y="3568700"/>
            <a:ext cx="5710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Ask MCL staff to sign into into Steam using the MCL’s account.</a:t>
            </a:r>
            <a:endParaRPr lang="en-US" sz="1400" dirty="0"/>
          </a:p>
        </p:txBody>
      </p:sp>
      <p:pic>
        <p:nvPicPr>
          <p:cNvPr id="34" name="Image 1" descr="preencoded.png">    </p:cNvPr>
          <p:cNvPicPr>
            <a:picLocks noChangeAspect="1"/>
          </p:cNvPicPr>
          <p:nvPr/>
        </p:nvPicPr>
        <p:blipFill>
          <a:blip r:embed="rId2"/>
          <a:stretch>
            <a:fillRect/>
          </a:stretch>
        </p:blipFill>
        <p:spPr>
          <a:xfrm>
            <a:off x="457200" y="3924300"/>
            <a:ext cx="6858000" cy="228600"/>
          </a:xfrm>
          <a:prstGeom prst="rect">
            <a:avLst/>
          </a:prstGeom>
        </p:spPr>
      </p:pic>
      <p:sp>
        <p:nvSpPr>
          <p:cNvPr id="35" name="Shape 31"/>
          <p:cNvSpPr/>
          <p:nvPr/>
        </p:nvSpPr>
        <p:spPr>
          <a:xfrm>
            <a:off x="965200" y="3924300"/>
            <a:ext cx="508000" cy="228600"/>
          </a:xfrm>
          <a:prstGeom prst="rect">
            <a:avLst/>
          </a:prstGeom>
          <a:noFill/>
          <a:ln/>
        </p:spPr>
      </p:sp>
      <p:sp>
        <p:nvSpPr>
          <p:cNvPr id="36" name="Text 32"/>
          <p:cNvSpPr/>
          <p:nvPr/>
        </p:nvSpPr>
        <p:spPr>
          <a:xfrm>
            <a:off x="1134533" y="3924300"/>
            <a:ext cx="3386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4b.</a:t>
            </a:r>
            <a:endParaRPr lang="en-US" sz="1400" dirty="0"/>
          </a:p>
        </p:txBody>
      </p:sp>
      <p:sp>
        <p:nvSpPr>
          <p:cNvPr id="37" name="Text 33"/>
          <p:cNvSpPr/>
          <p:nvPr/>
        </p:nvSpPr>
        <p:spPr>
          <a:xfrm>
            <a:off x="1536700" y="3924300"/>
            <a:ext cx="5710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Sign into Steam using your account if applicable.</a:t>
            </a:r>
            <a:endParaRPr lang="en-US" sz="1400" dirty="0"/>
          </a:p>
        </p:txBody>
      </p:sp>
      <p:sp>
        <p:nvSpPr>
          <p:cNvPr id="38" name="Shape 34"/>
          <p:cNvSpPr/>
          <p:nvPr/>
        </p:nvSpPr>
        <p:spPr>
          <a:xfrm>
            <a:off x="457200" y="4279900"/>
            <a:ext cx="6858000" cy="228600"/>
          </a:xfrm>
          <a:prstGeom prst="rect">
            <a:avLst/>
          </a:prstGeom>
          <a:noFill/>
          <a:ln/>
        </p:spPr>
      </p:sp>
      <p:sp>
        <p:nvSpPr>
          <p:cNvPr id="39" name="Shape 35"/>
          <p:cNvSpPr/>
          <p:nvPr/>
        </p:nvSpPr>
        <p:spPr>
          <a:xfrm>
            <a:off x="584200" y="4279900"/>
            <a:ext cx="508000" cy="228600"/>
          </a:xfrm>
          <a:prstGeom prst="rect">
            <a:avLst/>
          </a:prstGeom>
          <a:noFill/>
          <a:ln/>
        </p:spPr>
      </p:sp>
      <p:sp>
        <p:nvSpPr>
          <p:cNvPr id="40" name="Text 36"/>
          <p:cNvSpPr/>
          <p:nvPr/>
        </p:nvSpPr>
        <p:spPr>
          <a:xfrm>
            <a:off x="867833" y="42799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5.</a:t>
            </a:r>
            <a:endParaRPr lang="en-US" sz="1400" dirty="0"/>
          </a:p>
        </p:txBody>
      </p:sp>
      <p:sp>
        <p:nvSpPr>
          <p:cNvPr id="41" name="Text 37"/>
          <p:cNvSpPr/>
          <p:nvPr/>
        </p:nvSpPr>
        <p:spPr>
          <a:xfrm>
            <a:off x="1155700" y="42799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On the Windows desktop, open the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SteamVR</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icon console window.</a:t>
            </a:r>
            <a:endParaRPr lang="en-US" sz="1400" dirty="0"/>
          </a:p>
        </p:txBody>
      </p:sp>
      <p:sp>
        <p:nvSpPr>
          <p:cNvPr id="42" name="Shape 38"/>
          <p:cNvSpPr/>
          <p:nvPr/>
        </p:nvSpPr>
        <p:spPr>
          <a:xfrm>
            <a:off x="457200" y="4635500"/>
            <a:ext cx="6858000" cy="2794000"/>
          </a:xfrm>
          <a:prstGeom prst="rect">
            <a:avLst/>
          </a:prstGeom>
          <a:noFill/>
          <a:ln/>
        </p:spPr>
      </p:sp>
      <p:sp>
        <p:nvSpPr>
          <p:cNvPr id="43" name="Shape 39"/>
          <p:cNvSpPr/>
          <p:nvPr/>
        </p:nvSpPr>
        <p:spPr>
          <a:xfrm>
            <a:off x="457200" y="4635500"/>
            <a:ext cx="6858000" cy="2794000"/>
          </a:xfrm>
          <a:prstGeom prst="rect">
            <a:avLst/>
          </a:prstGeom>
          <a:noFill/>
          <a:ln/>
        </p:spPr>
      </p:sp>
      <p:pic>
        <p:nvPicPr>
          <p:cNvPr id="44" name="Image 2" descr="preencoded.png">    </p:cNvPr>
          <p:cNvPicPr>
            <a:picLocks noChangeAspect="1"/>
          </p:cNvPicPr>
          <p:nvPr/>
        </p:nvPicPr>
        <p:blipFill>
          <a:blip r:embed="rId3"/>
          <a:stretch>
            <a:fillRect/>
          </a:stretch>
        </p:blipFill>
        <p:spPr>
          <a:xfrm>
            <a:off x="1346200" y="4635500"/>
            <a:ext cx="5080000" cy="2540000"/>
          </a:xfrm>
          <a:prstGeom prst="rect">
            <a:avLst/>
          </a:prstGeom>
        </p:spPr>
      </p:pic>
      <p:sp>
        <p:nvSpPr>
          <p:cNvPr id="45" name="Text 40"/>
          <p:cNvSpPr/>
          <p:nvPr/>
        </p:nvSpPr>
        <p:spPr>
          <a:xfrm>
            <a:off x="427567" y="7213600"/>
            <a:ext cx="6917267" cy="5164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2a.</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Open these apps in the following order: </a:t>
            </a:r>
            <a:pPr algn="ctr">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Vive Wireless</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(icon), </a:t>
            </a:r>
            <a:pPr algn="ctr">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SteamVR</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(middle), and </a:t>
            </a:r>
            <a:pPr algn="ctr">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 </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(right)</a:t>
            </a:r>
            <a:endParaRPr lang="en-US" sz="1400" dirty="0"/>
          </a:p>
        </p:txBody>
      </p:sp>
      <p:sp>
        <p:nvSpPr>
          <p:cNvPr id="46" name="Shape 41"/>
          <p:cNvSpPr/>
          <p:nvPr/>
        </p:nvSpPr>
        <p:spPr>
          <a:xfrm>
            <a:off x="0" y="0"/>
            <a:ext cx="7772400" cy="10058400"/>
          </a:xfrm>
          <a:prstGeom prst="rect">
            <a:avLst/>
          </a:prstGeom>
          <a:noFill/>
          <a:ln/>
        </p:spPr>
      </p:sp>
      <p:sp>
        <p:nvSpPr>
          <p:cNvPr id="47" name="Shape 42"/>
          <p:cNvSpPr/>
          <p:nvPr/>
        </p:nvSpPr>
        <p:spPr>
          <a:xfrm>
            <a:off x="0" y="9829800"/>
            <a:ext cx="7772400" cy="228600"/>
          </a:xfrm>
          <a:prstGeom prst="rect">
            <a:avLst/>
          </a:prstGeom>
          <a:solidFill>
            <a:srgbClr val="ACE6F8">
              <a:alpha val="100000"/>
            </a:srgbClr>
          </a:solidFill>
          <a:ln/>
        </p:spPr>
      </p:sp>
      <p:sp>
        <p:nvSpPr>
          <p:cNvPr id="48" name="Shape 43"/>
          <p:cNvSpPr/>
          <p:nvPr/>
        </p:nvSpPr>
        <p:spPr>
          <a:xfrm>
            <a:off x="0" y="0"/>
            <a:ext cx="228600" cy="10058400"/>
          </a:xfrm>
          <a:prstGeom prst="rect">
            <a:avLst/>
          </a:prstGeom>
          <a:solidFill>
            <a:srgbClr val="E31837">
              <a:alpha val="100000"/>
            </a:srgbClr>
          </a:solidFill>
          <a:ln/>
        </p:spPr>
      </p:sp>
      <p:sp>
        <p:nvSpPr>
          <p:cNvPr id="49" name="Shape 44"/>
          <p:cNvSpPr/>
          <p:nvPr/>
        </p:nvSpPr>
        <p:spPr>
          <a:xfrm>
            <a:off x="7543800" y="0"/>
            <a:ext cx="228600" cy="10058400"/>
          </a:xfrm>
          <a:prstGeom prst="rect">
            <a:avLst/>
          </a:prstGeom>
          <a:solidFill>
            <a:srgbClr val="ACE6F8">
              <a:alpha val="100000"/>
            </a:srgbClr>
          </a:solidFill>
          <a:ln/>
        </p:spPr>
      </p:sp>
      <p:sp>
        <p:nvSpPr>
          <p:cNvPr id="50" name="Shape 45"/>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200900" y="457200"/>
            <a:ext cx="1735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6</a:t>
            </a:r>
            <a:endParaRPr lang="en-US" sz="1400" dirty="0"/>
          </a:p>
        </p:txBody>
      </p:sp>
      <p:sp>
        <p:nvSpPr>
          <p:cNvPr id="6" name="Shape 4"/>
          <p:cNvSpPr/>
          <p:nvPr/>
        </p:nvSpPr>
        <p:spPr>
          <a:xfrm>
            <a:off x="457200" y="685800"/>
            <a:ext cx="6858000" cy="8915400"/>
          </a:xfrm>
          <a:prstGeom prst="rect">
            <a:avLst/>
          </a:prstGeom>
          <a:noFill/>
          <a:ln/>
        </p:spPr>
      </p:sp>
      <p:sp>
        <p:nvSpPr>
          <p:cNvPr id="7" name="Shape 5"/>
          <p:cNvSpPr/>
          <p:nvPr/>
        </p:nvSpPr>
        <p:spPr>
          <a:xfrm>
            <a:off x="457200" y="685800"/>
            <a:ext cx="6858000" cy="1168400"/>
          </a:xfrm>
          <a:prstGeom prst="rect">
            <a:avLst/>
          </a:prstGeom>
          <a:noFill/>
          <a:ln/>
        </p:spPr>
      </p:sp>
      <p:sp>
        <p:nvSpPr>
          <p:cNvPr id="8" name="Shape 6"/>
          <p:cNvSpPr/>
          <p:nvPr/>
        </p:nvSpPr>
        <p:spPr>
          <a:xfrm>
            <a:off x="584200" y="685800"/>
            <a:ext cx="508000" cy="228600"/>
          </a:xfrm>
          <a:prstGeom prst="rect">
            <a:avLst/>
          </a:prstGeom>
          <a:noFill/>
          <a:ln/>
        </p:spPr>
      </p:sp>
      <p:sp>
        <p:nvSpPr>
          <p:cNvPr id="9" name="Text 7"/>
          <p:cNvSpPr/>
          <p:nvPr/>
        </p:nvSpPr>
        <p:spPr>
          <a:xfrm>
            <a:off x="867833" y="6858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5.</a:t>
            </a:r>
            <a:endParaRPr lang="en-US" sz="1400" dirty="0"/>
          </a:p>
        </p:txBody>
      </p:sp>
      <p:sp>
        <p:nvSpPr>
          <p:cNvPr id="10" name="Text 8"/>
          <p:cNvSpPr/>
          <p:nvPr/>
        </p:nvSpPr>
        <p:spPr>
          <a:xfrm>
            <a:off x="1155700" y="685800"/>
            <a:ext cx="6091767" cy="12276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Ensure that controllers, motion sensors, and the headset icons in the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SteamVR</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console window are highlighted blue. These highlights represent successful connection.</a:t>
            </a:r>
            <a:endParaRPr lang="en-US" sz="1400" dirty="0"/>
          </a:p>
          <a:p>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Note: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For applications like Sansar, Second Life, Unity, and Blender, you must be signed into Windows using your Passport York account.</a:t>
            </a:r>
            <a:endParaRPr lang="en-US" sz="1400" dirty="0"/>
          </a:p>
        </p:txBody>
      </p:sp>
      <p:sp>
        <p:nvSpPr>
          <p:cNvPr id="11" name="Shape 9"/>
          <p:cNvSpPr/>
          <p:nvPr/>
        </p:nvSpPr>
        <p:spPr>
          <a:xfrm>
            <a:off x="457200" y="1981200"/>
            <a:ext cx="6858000" cy="2806700"/>
          </a:xfrm>
          <a:prstGeom prst="rect">
            <a:avLst/>
          </a:prstGeom>
          <a:noFill/>
          <a:ln/>
        </p:spPr>
      </p:sp>
      <p:sp>
        <p:nvSpPr>
          <p:cNvPr id="12" name="Shape 10"/>
          <p:cNvSpPr/>
          <p:nvPr/>
        </p:nvSpPr>
        <p:spPr>
          <a:xfrm>
            <a:off x="457200" y="1981200"/>
            <a:ext cx="6858000" cy="2806700"/>
          </a:xfrm>
          <a:prstGeom prst="rect">
            <a:avLst/>
          </a:prstGeom>
          <a:noFill/>
          <a:ln/>
        </p:spPr>
      </p:sp>
      <p:pic>
        <p:nvPicPr>
          <p:cNvPr id="13" name="Image 0" descr="preencoded.png">    </p:cNvPr>
          <p:cNvPicPr>
            <a:picLocks noChangeAspect="1"/>
          </p:cNvPicPr>
          <p:nvPr/>
        </p:nvPicPr>
        <p:blipFill>
          <a:blip r:embed="rId1"/>
          <a:stretch>
            <a:fillRect/>
          </a:stretch>
        </p:blipFill>
        <p:spPr>
          <a:xfrm>
            <a:off x="1346200" y="1981200"/>
            <a:ext cx="5080000" cy="2540000"/>
          </a:xfrm>
          <a:prstGeom prst="rect">
            <a:avLst/>
          </a:prstGeom>
        </p:spPr>
      </p:pic>
      <p:sp>
        <p:nvSpPr>
          <p:cNvPr id="14" name="Text 11"/>
          <p:cNvSpPr/>
          <p:nvPr/>
        </p:nvSpPr>
        <p:spPr>
          <a:xfrm>
            <a:off x="427567" y="45593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2b.</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Multiple app windows show successful headset-to-computer connection</a:t>
            </a:r>
            <a:endParaRPr lang="en-US" sz="1400" dirty="0"/>
          </a:p>
        </p:txBody>
      </p:sp>
      <p:sp>
        <p:nvSpPr>
          <p:cNvPr id="15" name="Shape 12"/>
          <p:cNvSpPr/>
          <p:nvPr/>
        </p:nvSpPr>
        <p:spPr>
          <a:xfrm>
            <a:off x="457200" y="4914900"/>
            <a:ext cx="6858000" cy="292100"/>
          </a:xfrm>
          <a:prstGeom prst="rect">
            <a:avLst/>
          </a:prstGeom>
          <a:noFill/>
          <a:ln/>
        </p:spPr>
      </p:sp>
      <p:sp>
        <p:nvSpPr>
          <p:cNvPr id="16" name="Shape 13"/>
          <p:cNvSpPr/>
          <p:nvPr/>
        </p:nvSpPr>
        <p:spPr>
          <a:xfrm>
            <a:off x="584200" y="4914900"/>
            <a:ext cx="508000" cy="292100"/>
          </a:xfrm>
          <a:prstGeom prst="rect">
            <a:avLst/>
          </a:prstGeom>
          <a:noFill/>
          <a:ln/>
        </p:spPr>
      </p:sp>
      <p:sp>
        <p:nvSpPr>
          <p:cNvPr id="17" name="Text 14"/>
          <p:cNvSpPr/>
          <p:nvPr/>
        </p:nvSpPr>
        <p:spPr>
          <a:xfrm>
            <a:off x="800100" y="4914900"/>
            <a:ext cx="292100" cy="368300"/>
          </a:xfrm>
          <a:prstGeom prst="rect">
            <a:avLst/>
          </a:prstGeom>
          <a:noFill/>
          <a:ln/>
        </p:spPr>
        <p:txBody>
          <a:bodyPr wrap="square" lIns="0" tIns="0" rIns="0" bIns="0" rtlCol="0" anchor="t"/>
          <a:lstStyle/>
          <a:p>
            <a:pPr algn="r"/>
            <a:r>
              <a:rPr lang="en-US" sz="1800" dirty="0">
                <a:solidFill>
                  <a:srgbClr val="E31837">
                    <a:alpha val="100000"/>
                  </a:srgbClr>
                </a:solidFill>
                <a:latin typeface="IBM Plex Sans Bold" pitchFamily="34" charset="0"/>
                <a:ea typeface="IBM Plex Sans Bold" pitchFamily="34" charset="-122"/>
                <a:cs typeface="IBM Plex Sans Bold" pitchFamily="34" charset="-120"/>
              </a:rPr>
              <a:t>3.</a:t>
            </a:r>
            <a:endParaRPr lang="en-US" sz="1800" dirty="0"/>
          </a:p>
        </p:txBody>
      </p:sp>
      <p:sp>
        <p:nvSpPr>
          <p:cNvPr id="18" name="Shape 15"/>
          <p:cNvSpPr/>
          <p:nvPr/>
        </p:nvSpPr>
        <p:spPr>
          <a:xfrm>
            <a:off x="1155700" y="4914900"/>
            <a:ext cx="6159500" cy="292100"/>
          </a:xfrm>
          <a:prstGeom prst="rect">
            <a:avLst/>
          </a:prstGeom>
          <a:noFill/>
          <a:ln/>
        </p:spPr>
      </p:sp>
      <p:sp>
        <p:nvSpPr>
          <p:cNvPr id="19" name="Text 16"/>
          <p:cNvSpPr/>
          <p:nvPr/>
        </p:nvSpPr>
        <p:spPr>
          <a:xfrm>
            <a:off x="1155700" y="4914900"/>
            <a:ext cx="6235700" cy="368300"/>
          </a:xfrm>
          <a:prstGeom prst="rect">
            <a:avLst/>
          </a:prstGeom>
          <a:noFill/>
          <a:ln/>
        </p:spPr>
        <p:txBody>
          <a:bodyPr wrap="square" lIns="0" tIns="0" rIns="0" bIns="0" rtlCol="0" anchor="t"/>
          <a:lstStyle/>
          <a:p>
            <a:pPr algn="l"/>
            <a:r>
              <a:rPr lang="en-US" sz="1800" dirty="0">
                <a:solidFill>
                  <a:srgbClr val="E31837">
                    <a:alpha val="100000"/>
                  </a:srgbClr>
                </a:solidFill>
                <a:latin typeface="IBM Plex Sans Bold" pitchFamily="34" charset="0"/>
                <a:ea typeface="IBM Plex Sans Bold" pitchFamily="34" charset="-122"/>
                <a:cs typeface="IBM Plex Sans Bold" pitchFamily="34" charset="-120"/>
              </a:rPr>
              <a:t>Accessing </a:t>
            </a:r>
            <a:pPr algn="l"/>
            <a:r>
              <a:rPr lang="en-US" sz="1800" dirty="0">
                <a:solidFill>
                  <a:srgbClr val="E31837">
                    <a:alpha val="100000"/>
                  </a:srgbClr>
                </a:solidFill>
                <a:latin typeface="IBM Plex Sans Bold Italic" pitchFamily="34" charset="0"/>
                <a:ea typeface="IBM Plex Sans Bold Italic" pitchFamily="34" charset="-122"/>
                <a:cs typeface="IBM Plex Sans Bold Italic" pitchFamily="34" charset="-120"/>
              </a:rPr>
              <a:t>SteamVR Tutorial </a:t>
            </a:r>
            <a:endParaRPr lang="en-US" sz="1800" dirty="0"/>
          </a:p>
        </p:txBody>
      </p:sp>
      <p:sp>
        <p:nvSpPr>
          <p:cNvPr id="20" name="Shape 17"/>
          <p:cNvSpPr/>
          <p:nvPr/>
        </p:nvSpPr>
        <p:spPr>
          <a:xfrm>
            <a:off x="457200" y="5334000"/>
            <a:ext cx="6858000" cy="457200"/>
          </a:xfrm>
          <a:prstGeom prst="rect">
            <a:avLst/>
          </a:prstGeom>
          <a:noFill/>
          <a:ln/>
        </p:spPr>
      </p:sp>
      <p:sp>
        <p:nvSpPr>
          <p:cNvPr id="21" name="Shape 18"/>
          <p:cNvSpPr/>
          <p:nvPr/>
        </p:nvSpPr>
        <p:spPr>
          <a:xfrm>
            <a:off x="584200" y="5334000"/>
            <a:ext cx="508000" cy="228600"/>
          </a:xfrm>
          <a:prstGeom prst="rect">
            <a:avLst/>
          </a:prstGeom>
          <a:noFill/>
          <a:ln/>
        </p:spPr>
      </p:sp>
      <p:sp>
        <p:nvSpPr>
          <p:cNvPr id="22" name="Text 19"/>
          <p:cNvSpPr/>
          <p:nvPr/>
        </p:nvSpPr>
        <p:spPr>
          <a:xfrm>
            <a:off x="867833" y="53340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a:t>
            </a:r>
            <a:endParaRPr lang="en-US" sz="1400" dirty="0"/>
          </a:p>
        </p:txBody>
      </p:sp>
      <p:sp>
        <p:nvSpPr>
          <p:cNvPr id="23" name="Text 20"/>
          <p:cNvSpPr/>
          <p:nvPr/>
        </p:nvSpPr>
        <p:spPr>
          <a:xfrm>
            <a:off x="1155700" y="53340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In the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SteamVR</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window, click the top-left option with three horizontal bars and then click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 VR Tutorial</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(Fig. 3a)</a:t>
            </a:r>
            <a:endParaRPr lang="en-US" sz="1400" dirty="0"/>
          </a:p>
        </p:txBody>
      </p:sp>
      <p:sp>
        <p:nvSpPr>
          <p:cNvPr id="24" name="Shape 21"/>
          <p:cNvSpPr/>
          <p:nvPr/>
        </p:nvSpPr>
        <p:spPr>
          <a:xfrm>
            <a:off x="457200" y="5918200"/>
            <a:ext cx="6858000" cy="2806700"/>
          </a:xfrm>
          <a:prstGeom prst="rect">
            <a:avLst/>
          </a:prstGeom>
          <a:noFill/>
          <a:ln/>
        </p:spPr>
      </p:sp>
      <p:pic>
        <p:nvPicPr>
          <p:cNvPr id="25" name="Image 1" descr="preencoded.png">    </p:cNvPr>
          <p:cNvPicPr>
            <a:picLocks noChangeAspect="1"/>
          </p:cNvPicPr>
          <p:nvPr/>
        </p:nvPicPr>
        <p:blipFill>
          <a:blip r:embed="rId2"/>
          <a:stretch>
            <a:fillRect/>
          </a:stretch>
        </p:blipFill>
        <p:spPr>
          <a:xfrm>
            <a:off x="1346200" y="5918200"/>
            <a:ext cx="5080000" cy="2540000"/>
          </a:xfrm>
          <a:prstGeom prst="rect">
            <a:avLst/>
          </a:prstGeom>
        </p:spPr>
      </p:pic>
      <p:sp>
        <p:nvSpPr>
          <p:cNvPr id="26" name="Text 22"/>
          <p:cNvSpPr/>
          <p:nvPr/>
        </p:nvSpPr>
        <p:spPr>
          <a:xfrm>
            <a:off x="427567" y="84963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3a.</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The circled icon will contain the </a:t>
            </a:r>
            <a:pPr algn="ctr">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SteamVR Tutorial</a:t>
            </a:r>
            <a:endParaRPr lang="en-US" sz="1400" dirty="0"/>
          </a:p>
        </p:txBody>
      </p:sp>
      <p:sp>
        <p:nvSpPr>
          <p:cNvPr id="27" name="Shape 23"/>
          <p:cNvSpPr/>
          <p:nvPr/>
        </p:nvSpPr>
        <p:spPr>
          <a:xfrm>
            <a:off x="0" y="0"/>
            <a:ext cx="7772400" cy="10058400"/>
          </a:xfrm>
          <a:prstGeom prst="rect">
            <a:avLst/>
          </a:prstGeom>
          <a:noFill/>
          <a:ln/>
        </p:spPr>
      </p:sp>
      <p:sp>
        <p:nvSpPr>
          <p:cNvPr id="28" name="Shape 24"/>
          <p:cNvSpPr/>
          <p:nvPr/>
        </p:nvSpPr>
        <p:spPr>
          <a:xfrm>
            <a:off x="0" y="9829800"/>
            <a:ext cx="7772400" cy="228600"/>
          </a:xfrm>
          <a:prstGeom prst="rect">
            <a:avLst/>
          </a:prstGeom>
          <a:solidFill>
            <a:srgbClr val="ACE6F8">
              <a:alpha val="100000"/>
            </a:srgbClr>
          </a:solidFill>
          <a:ln/>
        </p:spPr>
      </p:sp>
      <p:sp>
        <p:nvSpPr>
          <p:cNvPr id="29" name="Shape 25"/>
          <p:cNvSpPr/>
          <p:nvPr/>
        </p:nvSpPr>
        <p:spPr>
          <a:xfrm>
            <a:off x="0" y="0"/>
            <a:ext cx="228600" cy="10058400"/>
          </a:xfrm>
          <a:prstGeom prst="rect">
            <a:avLst/>
          </a:prstGeom>
          <a:solidFill>
            <a:srgbClr val="E31837">
              <a:alpha val="100000"/>
            </a:srgbClr>
          </a:solidFill>
          <a:ln/>
        </p:spPr>
      </p:sp>
      <p:sp>
        <p:nvSpPr>
          <p:cNvPr id="30" name="Shape 26"/>
          <p:cNvSpPr/>
          <p:nvPr/>
        </p:nvSpPr>
        <p:spPr>
          <a:xfrm>
            <a:off x="7543800" y="0"/>
            <a:ext cx="228600" cy="10058400"/>
          </a:xfrm>
          <a:prstGeom prst="rect">
            <a:avLst/>
          </a:prstGeom>
          <a:solidFill>
            <a:srgbClr val="ACE6F8">
              <a:alpha val="100000"/>
            </a:srgbClr>
          </a:solidFill>
          <a:ln/>
        </p:spPr>
      </p:sp>
      <p:sp>
        <p:nvSpPr>
          <p:cNvPr id="31" name="Shape 27"/>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200900" y="457200"/>
            <a:ext cx="1735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7</a:t>
            </a:r>
            <a:endParaRPr lang="en-US" sz="1400" dirty="0"/>
          </a:p>
        </p:txBody>
      </p:sp>
      <p:sp>
        <p:nvSpPr>
          <p:cNvPr id="6" name="Shape 4"/>
          <p:cNvSpPr/>
          <p:nvPr/>
        </p:nvSpPr>
        <p:spPr>
          <a:xfrm>
            <a:off x="457200" y="685800"/>
            <a:ext cx="6858000" cy="8915400"/>
          </a:xfrm>
          <a:prstGeom prst="rect">
            <a:avLst/>
          </a:prstGeom>
          <a:noFill/>
          <a:ln/>
        </p:spPr>
      </p:sp>
      <p:sp>
        <p:nvSpPr>
          <p:cNvPr id="7" name="Shape 5"/>
          <p:cNvSpPr/>
          <p:nvPr/>
        </p:nvSpPr>
        <p:spPr>
          <a:xfrm>
            <a:off x="457200" y="685800"/>
            <a:ext cx="6858000" cy="228600"/>
          </a:xfrm>
          <a:prstGeom prst="rect">
            <a:avLst/>
          </a:prstGeom>
          <a:noFill/>
          <a:ln/>
        </p:spPr>
      </p:sp>
      <p:sp>
        <p:nvSpPr>
          <p:cNvPr id="8" name="Shape 6"/>
          <p:cNvSpPr/>
          <p:nvPr/>
        </p:nvSpPr>
        <p:spPr>
          <a:xfrm>
            <a:off x="584200" y="685800"/>
            <a:ext cx="508000" cy="228600"/>
          </a:xfrm>
          <a:prstGeom prst="rect">
            <a:avLst/>
          </a:prstGeom>
          <a:noFill/>
          <a:ln/>
        </p:spPr>
      </p:sp>
      <p:sp>
        <p:nvSpPr>
          <p:cNvPr id="9" name="Text 7"/>
          <p:cNvSpPr/>
          <p:nvPr/>
        </p:nvSpPr>
        <p:spPr>
          <a:xfrm>
            <a:off x="867833" y="6858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2.</a:t>
            </a:r>
            <a:endParaRPr lang="en-US" sz="1400" dirty="0"/>
          </a:p>
        </p:txBody>
      </p:sp>
      <p:sp>
        <p:nvSpPr>
          <p:cNvPr id="10" name="Text 8"/>
          <p:cNvSpPr/>
          <p:nvPr/>
        </p:nvSpPr>
        <p:spPr>
          <a:xfrm>
            <a:off x="1155700" y="685800"/>
            <a:ext cx="60917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Open the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app</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All the games/apps are located in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Library. </a:t>
            </a:r>
            <a:endParaRPr lang="en-US" sz="1400" dirty="0"/>
          </a:p>
        </p:txBody>
      </p:sp>
      <p:sp>
        <p:nvSpPr>
          <p:cNvPr id="11" name="Shape 9"/>
          <p:cNvSpPr/>
          <p:nvPr/>
        </p:nvSpPr>
        <p:spPr>
          <a:xfrm>
            <a:off x="457200" y="1041400"/>
            <a:ext cx="6858000" cy="685800"/>
          </a:xfrm>
          <a:prstGeom prst="rect">
            <a:avLst/>
          </a:prstGeom>
          <a:noFill/>
          <a:ln/>
        </p:spPr>
      </p:sp>
      <p:sp>
        <p:nvSpPr>
          <p:cNvPr id="12" name="Shape 10"/>
          <p:cNvSpPr/>
          <p:nvPr/>
        </p:nvSpPr>
        <p:spPr>
          <a:xfrm>
            <a:off x="584200" y="1041400"/>
            <a:ext cx="508000" cy="228600"/>
          </a:xfrm>
          <a:prstGeom prst="rect">
            <a:avLst/>
          </a:prstGeom>
          <a:noFill/>
          <a:ln/>
        </p:spPr>
      </p:sp>
      <p:sp>
        <p:nvSpPr>
          <p:cNvPr id="13" name="Text 11"/>
          <p:cNvSpPr/>
          <p:nvPr/>
        </p:nvSpPr>
        <p:spPr>
          <a:xfrm>
            <a:off x="867833" y="10414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3.</a:t>
            </a:r>
            <a:endParaRPr lang="en-US" sz="1400" dirty="0"/>
          </a:p>
        </p:txBody>
      </p:sp>
      <p:sp>
        <p:nvSpPr>
          <p:cNvPr id="14" name="Text 12"/>
          <p:cNvSpPr/>
          <p:nvPr/>
        </p:nvSpPr>
        <p:spPr>
          <a:xfrm>
            <a:off x="1155700" y="1041400"/>
            <a:ext cx="6091767" cy="7450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Find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SteamVR Tutorial</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in the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 app’s right-side panel.</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This panel contains the </a:t>
            </a:r>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All Games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section (expand the window and scroll down to all VR and Oculus tutorials) (Fig. 3b).</a:t>
            </a:r>
            <a:endParaRPr lang="en-US" sz="1400" dirty="0"/>
          </a:p>
        </p:txBody>
      </p:sp>
      <p:sp>
        <p:nvSpPr>
          <p:cNvPr id="15" name="Shape 13"/>
          <p:cNvSpPr/>
          <p:nvPr/>
        </p:nvSpPr>
        <p:spPr>
          <a:xfrm>
            <a:off x="457200" y="1854200"/>
            <a:ext cx="6858000" cy="2806700"/>
          </a:xfrm>
          <a:prstGeom prst="rect">
            <a:avLst/>
          </a:prstGeom>
          <a:noFill/>
          <a:ln/>
        </p:spPr>
      </p:sp>
      <p:sp>
        <p:nvSpPr>
          <p:cNvPr id="16" name="Shape 14"/>
          <p:cNvSpPr/>
          <p:nvPr/>
        </p:nvSpPr>
        <p:spPr>
          <a:xfrm>
            <a:off x="457200" y="1854200"/>
            <a:ext cx="6858000" cy="2806700"/>
          </a:xfrm>
          <a:prstGeom prst="rect">
            <a:avLst/>
          </a:prstGeom>
          <a:noFill/>
          <a:ln/>
        </p:spPr>
      </p:sp>
      <p:pic>
        <p:nvPicPr>
          <p:cNvPr id="17" name="Image 0" descr="preencoded.png">    </p:cNvPr>
          <p:cNvPicPr>
            <a:picLocks noChangeAspect="1"/>
          </p:cNvPicPr>
          <p:nvPr/>
        </p:nvPicPr>
        <p:blipFill>
          <a:blip r:embed="rId1"/>
          <a:stretch>
            <a:fillRect/>
          </a:stretch>
        </p:blipFill>
        <p:spPr>
          <a:xfrm>
            <a:off x="1346200" y="1854200"/>
            <a:ext cx="5080000" cy="2540000"/>
          </a:xfrm>
          <a:prstGeom prst="rect">
            <a:avLst/>
          </a:prstGeom>
        </p:spPr>
      </p:pic>
      <p:sp>
        <p:nvSpPr>
          <p:cNvPr id="18" name="Text 15"/>
          <p:cNvSpPr/>
          <p:nvPr/>
        </p:nvSpPr>
        <p:spPr>
          <a:xfrm>
            <a:off x="427567" y="44323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3b.</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The </a:t>
            </a:r>
            <a:pPr algn="ctr">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SteamVR Tutorial</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can be found in </a:t>
            </a:r>
            <a:pPr algn="ctr">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Steam</a:t>
            </a:r>
            <a:endParaRPr lang="en-US" sz="1400" dirty="0"/>
          </a:p>
        </p:txBody>
      </p:sp>
      <p:sp>
        <p:nvSpPr>
          <p:cNvPr id="19" name="Shape 16"/>
          <p:cNvSpPr/>
          <p:nvPr/>
        </p:nvSpPr>
        <p:spPr>
          <a:xfrm>
            <a:off x="457200" y="4787900"/>
            <a:ext cx="6858000" cy="292100"/>
          </a:xfrm>
          <a:prstGeom prst="rect">
            <a:avLst/>
          </a:prstGeom>
          <a:noFill/>
          <a:ln/>
        </p:spPr>
      </p:sp>
      <p:sp>
        <p:nvSpPr>
          <p:cNvPr id="20" name="Shape 17"/>
          <p:cNvSpPr/>
          <p:nvPr/>
        </p:nvSpPr>
        <p:spPr>
          <a:xfrm>
            <a:off x="584200" y="4787900"/>
            <a:ext cx="508000" cy="292100"/>
          </a:xfrm>
          <a:prstGeom prst="rect">
            <a:avLst/>
          </a:prstGeom>
          <a:noFill/>
          <a:ln/>
        </p:spPr>
      </p:sp>
      <p:sp>
        <p:nvSpPr>
          <p:cNvPr id="21" name="Text 18"/>
          <p:cNvSpPr/>
          <p:nvPr/>
        </p:nvSpPr>
        <p:spPr>
          <a:xfrm>
            <a:off x="800100" y="4787900"/>
            <a:ext cx="292100" cy="368300"/>
          </a:xfrm>
          <a:prstGeom prst="rect">
            <a:avLst/>
          </a:prstGeom>
          <a:noFill/>
          <a:ln/>
        </p:spPr>
        <p:txBody>
          <a:bodyPr wrap="square" lIns="0" tIns="0" rIns="0" bIns="0" rtlCol="0" anchor="t"/>
          <a:lstStyle/>
          <a:p>
            <a:pPr algn="r"/>
            <a:r>
              <a:rPr lang="en-US" sz="1800" dirty="0">
                <a:solidFill>
                  <a:srgbClr val="E31837">
                    <a:alpha val="100000"/>
                  </a:srgbClr>
                </a:solidFill>
                <a:latin typeface="IBM Plex Sans Bold" pitchFamily="34" charset="0"/>
                <a:ea typeface="IBM Plex Sans Bold" pitchFamily="34" charset="-122"/>
                <a:cs typeface="IBM Plex Sans Bold" pitchFamily="34" charset="-120"/>
              </a:rPr>
              <a:t>4.</a:t>
            </a:r>
            <a:endParaRPr lang="en-US" sz="1800" dirty="0"/>
          </a:p>
        </p:txBody>
      </p:sp>
      <p:sp>
        <p:nvSpPr>
          <p:cNvPr id="22" name="Shape 19"/>
          <p:cNvSpPr/>
          <p:nvPr/>
        </p:nvSpPr>
        <p:spPr>
          <a:xfrm>
            <a:off x="1155700" y="4787900"/>
            <a:ext cx="6159500" cy="292100"/>
          </a:xfrm>
          <a:prstGeom prst="rect">
            <a:avLst/>
          </a:prstGeom>
          <a:noFill/>
          <a:ln/>
        </p:spPr>
      </p:sp>
      <p:sp>
        <p:nvSpPr>
          <p:cNvPr id="23" name="Text 20"/>
          <p:cNvSpPr/>
          <p:nvPr/>
        </p:nvSpPr>
        <p:spPr>
          <a:xfrm>
            <a:off x="1155700" y="4787900"/>
            <a:ext cx="6235700" cy="368300"/>
          </a:xfrm>
          <a:prstGeom prst="rect">
            <a:avLst/>
          </a:prstGeom>
          <a:noFill/>
          <a:ln/>
        </p:spPr>
        <p:txBody>
          <a:bodyPr wrap="square" lIns="0" tIns="0" rIns="0" bIns="0" rtlCol="0" anchor="t"/>
          <a:lstStyle/>
          <a:p>
            <a:pPr algn="l"/>
            <a:r>
              <a:rPr lang="en-US" sz="1800" dirty="0">
                <a:solidFill>
                  <a:srgbClr val="E31837">
                    <a:alpha val="100000"/>
                  </a:srgbClr>
                </a:solidFill>
                <a:latin typeface="IBM Plex Sans Bold" pitchFamily="34" charset="0"/>
                <a:ea typeface="IBM Plex Sans Bold" pitchFamily="34" charset="-122"/>
                <a:cs typeface="IBM Plex Sans Bold" pitchFamily="34" charset="-120"/>
              </a:rPr>
              <a:t>Using the controllers</a:t>
            </a:r>
            <a:endParaRPr lang="en-US" sz="1800" dirty="0"/>
          </a:p>
        </p:txBody>
      </p:sp>
      <p:sp>
        <p:nvSpPr>
          <p:cNvPr id="24" name="Shape 21"/>
          <p:cNvSpPr/>
          <p:nvPr/>
        </p:nvSpPr>
        <p:spPr>
          <a:xfrm>
            <a:off x="457200" y="5207000"/>
            <a:ext cx="6858000" cy="533400"/>
          </a:xfrm>
          <a:prstGeom prst="rect">
            <a:avLst/>
          </a:prstGeom>
          <a:noFill/>
          <a:ln/>
        </p:spPr>
      </p:sp>
      <p:sp>
        <p:nvSpPr>
          <p:cNvPr id="25" name="Shape 22"/>
          <p:cNvSpPr/>
          <p:nvPr/>
        </p:nvSpPr>
        <p:spPr>
          <a:xfrm>
            <a:off x="584200" y="5245100"/>
            <a:ext cx="508000" cy="228600"/>
          </a:xfrm>
          <a:prstGeom prst="rect">
            <a:avLst/>
          </a:prstGeom>
          <a:noFill/>
          <a:ln/>
        </p:spPr>
      </p:sp>
      <p:sp>
        <p:nvSpPr>
          <p:cNvPr id="26" name="Text 23"/>
          <p:cNvSpPr/>
          <p:nvPr/>
        </p:nvSpPr>
        <p:spPr>
          <a:xfrm>
            <a:off x="867833" y="52451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a:t>
            </a:r>
            <a:endParaRPr lang="en-US" sz="1400" dirty="0"/>
          </a:p>
        </p:txBody>
      </p:sp>
      <p:sp>
        <p:nvSpPr>
          <p:cNvPr id="27" name="Text 24"/>
          <p:cNvSpPr/>
          <p:nvPr/>
        </p:nvSpPr>
        <p:spPr>
          <a:xfrm>
            <a:off x="1155700" y="52451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Clip the battery pack to your person: if possible, attach it to a pocket or your waistband.</a:t>
            </a:r>
            <a:endParaRPr lang="en-US" sz="1400" dirty="0"/>
          </a:p>
        </p:txBody>
      </p:sp>
      <p:sp>
        <p:nvSpPr>
          <p:cNvPr id="28" name="Shape 25"/>
          <p:cNvSpPr/>
          <p:nvPr/>
        </p:nvSpPr>
        <p:spPr>
          <a:xfrm>
            <a:off x="457200" y="5867400"/>
            <a:ext cx="6858000" cy="762000"/>
          </a:xfrm>
          <a:prstGeom prst="rect">
            <a:avLst/>
          </a:prstGeom>
          <a:noFill/>
          <a:ln/>
        </p:spPr>
      </p:sp>
      <p:sp>
        <p:nvSpPr>
          <p:cNvPr id="29" name="Shape 26"/>
          <p:cNvSpPr/>
          <p:nvPr/>
        </p:nvSpPr>
        <p:spPr>
          <a:xfrm>
            <a:off x="584200" y="5905500"/>
            <a:ext cx="508000" cy="228600"/>
          </a:xfrm>
          <a:prstGeom prst="rect">
            <a:avLst/>
          </a:prstGeom>
          <a:noFill/>
          <a:ln/>
        </p:spPr>
      </p:sp>
      <p:sp>
        <p:nvSpPr>
          <p:cNvPr id="30" name="Text 27"/>
          <p:cNvSpPr/>
          <p:nvPr/>
        </p:nvSpPr>
        <p:spPr>
          <a:xfrm>
            <a:off x="867833" y="59055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2.</a:t>
            </a:r>
            <a:endParaRPr lang="en-US" sz="1400" dirty="0"/>
          </a:p>
        </p:txBody>
      </p:sp>
      <p:sp>
        <p:nvSpPr>
          <p:cNvPr id="31" name="Text 28"/>
          <p:cNvSpPr/>
          <p:nvPr/>
        </p:nvSpPr>
        <p:spPr>
          <a:xfrm>
            <a:off x="1155700" y="5905500"/>
            <a:ext cx="6091767" cy="7450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Remove the controllers from the charging stand, and then press and hold each controller’s </a:t>
            </a:r>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System</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button (icon with diamond shapes) for 3 seconds to turn them on.</a:t>
            </a:r>
            <a:endParaRPr lang="en-US" sz="1400" dirty="0"/>
          </a:p>
        </p:txBody>
      </p:sp>
      <p:sp>
        <p:nvSpPr>
          <p:cNvPr id="32" name="Shape 29"/>
          <p:cNvSpPr/>
          <p:nvPr/>
        </p:nvSpPr>
        <p:spPr>
          <a:xfrm>
            <a:off x="457200" y="6756400"/>
            <a:ext cx="6858000" cy="533400"/>
          </a:xfrm>
          <a:prstGeom prst="rect">
            <a:avLst/>
          </a:prstGeom>
          <a:noFill/>
          <a:ln/>
        </p:spPr>
      </p:sp>
      <p:sp>
        <p:nvSpPr>
          <p:cNvPr id="33" name="Shape 30"/>
          <p:cNvSpPr/>
          <p:nvPr/>
        </p:nvSpPr>
        <p:spPr>
          <a:xfrm>
            <a:off x="584200" y="6794500"/>
            <a:ext cx="508000" cy="228600"/>
          </a:xfrm>
          <a:prstGeom prst="rect">
            <a:avLst/>
          </a:prstGeom>
          <a:noFill/>
          <a:ln/>
        </p:spPr>
      </p:sp>
      <p:sp>
        <p:nvSpPr>
          <p:cNvPr id="34" name="Text 31"/>
          <p:cNvSpPr/>
          <p:nvPr/>
        </p:nvSpPr>
        <p:spPr>
          <a:xfrm>
            <a:off x="867833" y="67945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3.</a:t>
            </a:r>
            <a:endParaRPr lang="en-US" sz="1400" dirty="0"/>
          </a:p>
        </p:txBody>
      </p:sp>
      <p:sp>
        <p:nvSpPr>
          <p:cNvPr id="35" name="Text 32"/>
          <p:cNvSpPr/>
          <p:nvPr/>
        </p:nvSpPr>
        <p:spPr>
          <a:xfrm>
            <a:off x="1155700" y="6794500"/>
            <a:ext cx="6091767" cy="516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Place your wrists through the safety straps attached to the bottom of the controllers, and adjust the sliders so that they’re comfortably snug.</a:t>
            </a:r>
            <a:endParaRPr lang="en-US" sz="1400" dirty="0"/>
          </a:p>
        </p:txBody>
      </p:sp>
      <p:sp>
        <p:nvSpPr>
          <p:cNvPr id="36" name="Shape 33"/>
          <p:cNvSpPr/>
          <p:nvPr/>
        </p:nvSpPr>
        <p:spPr>
          <a:xfrm>
            <a:off x="457200" y="7416800"/>
            <a:ext cx="6858000" cy="558800"/>
          </a:xfrm>
          <a:prstGeom prst="rect">
            <a:avLst/>
          </a:prstGeom>
          <a:noFill/>
          <a:ln/>
        </p:spPr>
      </p:sp>
      <p:sp>
        <p:nvSpPr>
          <p:cNvPr id="37" name="Shape 34"/>
          <p:cNvSpPr/>
          <p:nvPr/>
        </p:nvSpPr>
        <p:spPr>
          <a:xfrm>
            <a:off x="584200" y="7454900"/>
            <a:ext cx="508000" cy="228600"/>
          </a:xfrm>
          <a:prstGeom prst="rect">
            <a:avLst/>
          </a:prstGeom>
          <a:noFill/>
          <a:ln/>
        </p:spPr>
      </p:sp>
      <p:sp>
        <p:nvSpPr>
          <p:cNvPr id="38" name="Text 35"/>
          <p:cNvSpPr/>
          <p:nvPr/>
        </p:nvSpPr>
        <p:spPr>
          <a:xfrm>
            <a:off x="867833" y="74549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4.</a:t>
            </a:r>
            <a:endParaRPr lang="en-US" sz="1400" dirty="0"/>
          </a:p>
        </p:txBody>
      </p:sp>
      <p:sp>
        <p:nvSpPr>
          <p:cNvPr id="39" name="Text 36"/>
          <p:cNvSpPr/>
          <p:nvPr/>
        </p:nvSpPr>
        <p:spPr>
          <a:xfrm>
            <a:off x="1155700" y="7454900"/>
            <a:ext cx="6091767" cy="541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Let the controllers hang from your wrists from the safety straps and 
</a:t>
            </a:r>
            <a:endParaRPr lang="en-US" sz="1400" dirty="0"/>
          </a:p>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pick up the headset from the charging cradle
to put it on.</a:t>
            </a:r>
            <a:endParaRPr lang="en-US" sz="1400" dirty="0"/>
          </a:p>
        </p:txBody>
      </p:sp>
      <p:sp>
        <p:nvSpPr>
          <p:cNvPr id="40" name="Shape 37"/>
          <p:cNvSpPr/>
          <p:nvPr/>
        </p:nvSpPr>
        <p:spPr>
          <a:xfrm>
            <a:off x="457200" y="8102600"/>
            <a:ext cx="6858000" cy="292100"/>
          </a:xfrm>
          <a:prstGeom prst="rect">
            <a:avLst/>
          </a:prstGeom>
          <a:noFill/>
          <a:ln/>
        </p:spPr>
      </p:sp>
      <p:sp>
        <p:nvSpPr>
          <p:cNvPr id="41" name="Shape 38"/>
          <p:cNvSpPr/>
          <p:nvPr/>
        </p:nvSpPr>
        <p:spPr>
          <a:xfrm>
            <a:off x="584200" y="8102600"/>
            <a:ext cx="508000" cy="292100"/>
          </a:xfrm>
          <a:prstGeom prst="rect">
            <a:avLst/>
          </a:prstGeom>
          <a:noFill/>
          <a:ln/>
        </p:spPr>
      </p:sp>
      <p:sp>
        <p:nvSpPr>
          <p:cNvPr id="42" name="Text 39"/>
          <p:cNvSpPr/>
          <p:nvPr/>
        </p:nvSpPr>
        <p:spPr>
          <a:xfrm>
            <a:off x="800100" y="8102600"/>
            <a:ext cx="292100" cy="368300"/>
          </a:xfrm>
          <a:prstGeom prst="rect">
            <a:avLst/>
          </a:prstGeom>
          <a:noFill/>
          <a:ln/>
        </p:spPr>
        <p:txBody>
          <a:bodyPr wrap="square" lIns="0" tIns="0" rIns="0" bIns="0" rtlCol="0" anchor="t"/>
          <a:lstStyle/>
          <a:p>
            <a:pPr algn="r"/>
            <a:r>
              <a:rPr lang="en-US" sz="1800" dirty="0">
                <a:solidFill>
                  <a:srgbClr val="E31837">
                    <a:alpha val="100000"/>
                  </a:srgbClr>
                </a:solidFill>
                <a:latin typeface="IBM Plex Sans Bold" pitchFamily="34" charset="0"/>
                <a:ea typeface="IBM Plex Sans Bold" pitchFamily="34" charset="-122"/>
                <a:cs typeface="IBM Plex Sans Bold" pitchFamily="34" charset="-120"/>
              </a:rPr>
              <a:t>5.</a:t>
            </a:r>
            <a:endParaRPr lang="en-US" sz="1800" dirty="0"/>
          </a:p>
        </p:txBody>
      </p:sp>
      <p:sp>
        <p:nvSpPr>
          <p:cNvPr id="43" name="Shape 40"/>
          <p:cNvSpPr/>
          <p:nvPr/>
        </p:nvSpPr>
        <p:spPr>
          <a:xfrm>
            <a:off x="1155700" y="8102600"/>
            <a:ext cx="6159500" cy="292100"/>
          </a:xfrm>
          <a:prstGeom prst="rect">
            <a:avLst/>
          </a:prstGeom>
          <a:noFill/>
          <a:ln/>
        </p:spPr>
      </p:sp>
      <p:sp>
        <p:nvSpPr>
          <p:cNvPr id="44" name="Text 41"/>
          <p:cNvSpPr/>
          <p:nvPr/>
        </p:nvSpPr>
        <p:spPr>
          <a:xfrm>
            <a:off x="1155700" y="8102600"/>
            <a:ext cx="6235700" cy="368300"/>
          </a:xfrm>
          <a:prstGeom prst="rect">
            <a:avLst/>
          </a:prstGeom>
          <a:noFill/>
          <a:ln/>
        </p:spPr>
        <p:txBody>
          <a:bodyPr wrap="square" lIns="0" tIns="0" rIns="0" bIns="0" rtlCol="0" anchor="t"/>
          <a:lstStyle/>
          <a:p>
            <a:pPr algn="l"/>
            <a:r>
              <a:rPr lang="en-US" sz="1800" dirty="0">
                <a:solidFill>
                  <a:srgbClr val="E31837">
                    <a:alpha val="100000"/>
                  </a:srgbClr>
                </a:solidFill>
                <a:latin typeface="IBM Plex Sans Bold" pitchFamily="34" charset="0"/>
                <a:ea typeface="IBM Plex Sans Bold" pitchFamily="34" charset="-122"/>
                <a:cs typeface="IBM Plex Sans Bold" pitchFamily="34" charset="-120"/>
              </a:rPr>
              <a:t>Using the headset</a:t>
            </a:r>
            <a:endParaRPr lang="en-US" sz="1800" dirty="0"/>
          </a:p>
        </p:txBody>
      </p:sp>
      <p:sp>
        <p:nvSpPr>
          <p:cNvPr id="45" name="Shape 42"/>
          <p:cNvSpPr/>
          <p:nvPr/>
        </p:nvSpPr>
        <p:spPr>
          <a:xfrm>
            <a:off x="457200" y="8521700"/>
            <a:ext cx="6858000" cy="1016000"/>
          </a:xfrm>
          <a:prstGeom prst="rect">
            <a:avLst/>
          </a:prstGeom>
          <a:noFill/>
          <a:ln/>
        </p:spPr>
      </p:sp>
      <p:sp>
        <p:nvSpPr>
          <p:cNvPr id="46" name="Shape 43"/>
          <p:cNvSpPr/>
          <p:nvPr/>
        </p:nvSpPr>
        <p:spPr>
          <a:xfrm>
            <a:off x="584200" y="8559800"/>
            <a:ext cx="508000" cy="228600"/>
          </a:xfrm>
          <a:prstGeom prst="rect">
            <a:avLst/>
          </a:prstGeom>
          <a:noFill/>
          <a:ln/>
        </p:spPr>
      </p:sp>
      <p:sp>
        <p:nvSpPr>
          <p:cNvPr id="47" name="Text 44"/>
          <p:cNvSpPr/>
          <p:nvPr/>
        </p:nvSpPr>
        <p:spPr>
          <a:xfrm>
            <a:off x="867833" y="85598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1.</a:t>
            </a:r>
            <a:endParaRPr lang="en-US" sz="1400" dirty="0"/>
          </a:p>
        </p:txBody>
      </p:sp>
      <p:sp>
        <p:nvSpPr>
          <p:cNvPr id="48" name="Text 45"/>
          <p:cNvSpPr/>
          <p:nvPr/>
        </p:nvSpPr>
        <p:spPr>
          <a:xfrm>
            <a:off x="1155700" y="8559800"/>
            <a:ext cx="6091767" cy="9990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Swing/pivot the headband upward and then place the headset over your eyes. Then swing/pivot the headband down over your head.</a:t>
            </a:r>
            <a:endParaRPr lang="en-US" sz="1400" dirty="0"/>
          </a:p>
          <a:p>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Note: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See the printed “Tips for wearing the headset” infographic for guidance.</a:t>
            </a:r>
            <a:endParaRPr lang="en-US" sz="1400" dirty="0"/>
          </a:p>
        </p:txBody>
      </p:sp>
      <p:sp>
        <p:nvSpPr>
          <p:cNvPr id="49" name="Shape 46"/>
          <p:cNvSpPr/>
          <p:nvPr/>
        </p:nvSpPr>
        <p:spPr>
          <a:xfrm>
            <a:off x="0" y="0"/>
            <a:ext cx="7772400" cy="10058400"/>
          </a:xfrm>
          <a:prstGeom prst="rect">
            <a:avLst/>
          </a:prstGeom>
          <a:noFill/>
          <a:ln/>
        </p:spPr>
      </p:sp>
      <p:sp>
        <p:nvSpPr>
          <p:cNvPr id="50" name="Shape 47"/>
          <p:cNvSpPr/>
          <p:nvPr/>
        </p:nvSpPr>
        <p:spPr>
          <a:xfrm>
            <a:off x="0" y="9829800"/>
            <a:ext cx="7772400" cy="228600"/>
          </a:xfrm>
          <a:prstGeom prst="rect">
            <a:avLst/>
          </a:prstGeom>
          <a:solidFill>
            <a:srgbClr val="ACE6F8">
              <a:alpha val="100000"/>
            </a:srgbClr>
          </a:solidFill>
          <a:ln/>
        </p:spPr>
      </p:sp>
      <p:sp>
        <p:nvSpPr>
          <p:cNvPr id="51" name="Shape 48"/>
          <p:cNvSpPr/>
          <p:nvPr/>
        </p:nvSpPr>
        <p:spPr>
          <a:xfrm>
            <a:off x="0" y="0"/>
            <a:ext cx="228600" cy="10058400"/>
          </a:xfrm>
          <a:prstGeom prst="rect">
            <a:avLst/>
          </a:prstGeom>
          <a:solidFill>
            <a:srgbClr val="E31837">
              <a:alpha val="100000"/>
            </a:srgbClr>
          </a:solidFill>
          <a:ln/>
        </p:spPr>
      </p:sp>
      <p:sp>
        <p:nvSpPr>
          <p:cNvPr id="52" name="Shape 49"/>
          <p:cNvSpPr/>
          <p:nvPr/>
        </p:nvSpPr>
        <p:spPr>
          <a:xfrm>
            <a:off x="7543800" y="0"/>
            <a:ext cx="228600" cy="10058400"/>
          </a:xfrm>
          <a:prstGeom prst="rect">
            <a:avLst/>
          </a:prstGeom>
          <a:solidFill>
            <a:srgbClr val="ACE6F8">
              <a:alpha val="100000"/>
            </a:srgbClr>
          </a:solidFill>
          <a:ln/>
        </p:spPr>
      </p:sp>
      <p:sp>
        <p:nvSpPr>
          <p:cNvPr id="53" name="Shape 50"/>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200900" y="457200"/>
            <a:ext cx="1735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8</a:t>
            </a:r>
            <a:endParaRPr lang="en-US" sz="1400" dirty="0"/>
          </a:p>
        </p:txBody>
      </p:sp>
      <p:sp>
        <p:nvSpPr>
          <p:cNvPr id="6" name="Shape 4"/>
          <p:cNvSpPr/>
          <p:nvPr/>
        </p:nvSpPr>
        <p:spPr>
          <a:xfrm>
            <a:off x="457200" y="685800"/>
            <a:ext cx="6858000" cy="8915400"/>
          </a:xfrm>
          <a:prstGeom prst="rect">
            <a:avLst/>
          </a:prstGeom>
          <a:noFill/>
          <a:ln/>
        </p:spPr>
      </p:sp>
      <p:sp>
        <p:nvSpPr>
          <p:cNvPr id="7" name="Shape 5"/>
          <p:cNvSpPr/>
          <p:nvPr/>
        </p:nvSpPr>
        <p:spPr>
          <a:xfrm>
            <a:off x="457200" y="685800"/>
            <a:ext cx="6858000" cy="1168400"/>
          </a:xfrm>
          <a:prstGeom prst="rect">
            <a:avLst/>
          </a:prstGeom>
          <a:noFill/>
          <a:ln/>
        </p:spPr>
      </p:sp>
      <p:sp>
        <p:nvSpPr>
          <p:cNvPr id="8" name="Shape 6"/>
          <p:cNvSpPr/>
          <p:nvPr/>
        </p:nvSpPr>
        <p:spPr>
          <a:xfrm>
            <a:off x="584200" y="685800"/>
            <a:ext cx="508000" cy="228600"/>
          </a:xfrm>
          <a:prstGeom prst="rect">
            <a:avLst/>
          </a:prstGeom>
          <a:noFill/>
          <a:ln/>
        </p:spPr>
      </p:sp>
      <p:sp>
        <p:nvSpPr>
          <p:cNvPr id="9" name="Text 7"/>
          <p:cNvSpPr/>
          <p:nvPr/>
        </p:nvSpPr>
        <p:spPr>
          <a:xfrm>
            <a:off x="867833" y="6858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2.</a:t>
            </a:r>
            <a:endParaRPr lang="en-US" sz="1400" dirty="0"/>
          </a:p>
        </p:txBody>
      </p:sp>
      <p:sp>
        <p:nvSpPr>
          <p:cNvPr id="10" name="Text 8"/>
          <p:cNvSpPr/>
          <p:nvPr/>
        </p:nvSpPr>
        <p:spPr>
          <a:xfrm>
            <a:off x="1155700" y="685800"/>
            <a:ext cx="6091767" cy="12276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Adjust the top strap of the headband, and turn the dial that’s behind the back cushion to loosen (counter-clockwise) or tighten (clockwise) it. Adjust the strap and dial until the headset comfortably fits (Fig. 5a).</a:t>
            </a:r>
            <a:endParaRPr lang="en-US" sz="1400" dirty="0"/>
          </a:p>
          <a:p>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Note: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In general, you can tilt the headset upwards and off your face to see the real world (including the computer screen).</a:t>
            </a:r>
            <a:endParaRPr lang="en-US" sz="1400" dirty="0"/>
          </a:p>
        </p:txBody>
      </p:sp>
      <p:sp>
        <p:nvSpPr>
          <p:cNvPr id="11" name="Shape 9"/>
          <p:cNvSpPr/>
          <p:nvPr/>
        </p:nvSpPr>
        <p:spPr>
          <a:xfrm>
            <a:off x="457200" y="1981200"/>
            <a:ext cx="6858000" cy="2806700"/>
          </a:xfrm>
          <a:prstGeom prst="rect">
            <a:avLst/>
          </a:prstGeom>
          <a:noFill/>
          <a:ln/>
        </p:spPr>
      </p:sp>
      <p:pic>
        <p:nvPicPr>
          <p:cNvPr id="12" name="Image 0" descr="preencoded.png">    </p:cNvPr>
          <p:cNvPicPr>
            <a:picLocks noChangeAspect="1"/>
          </p:cNvPicPr>
          <p:nvPr/>
        </p:nvPicPr>
        <p:blipFill>
          <a:blip r:embed="rId1"/>
          <a:stretch>
            <a:fillRect/>
          </a:stretch>
        </p:blipFill>
        <p:spPr>
          <a:xfrm>
            <a:off x="1346200" y="1981200"/>
            <a:ext cx="5080000" cy="2540000"/>
          </a:xfrm>
          <a:prstGeom prst="rect">
            <a:avLst/>
          </a:prstGeom>
        </p:spPr>
      </p:pic>
      <p:sp>
        <p:nvSpPr>
          <p:cNvPr id="13" name="Text 10"/>
          <p:cNvSpPr/>
          <p:nvPr/>
        </p:nvSpPr>
        <p:spPr>
          <a:xfrm>
            <a:off x="427567" y="45593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5a.</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Adjusting the headset before (left) and after (right) placing it on your head</a:t>
            </a:r>
            <a:endParaRPr lang="en-US" sz="1400" dirty="0"/>
          </a:p>
        </p:txBody>
      </p:sp>
      <p:sp>
        <p:nvSpPr>
          <p:cNvPr id="14" name="Shape 11"/>
          <p:cNvSpPr/>
          <p:nvPr/>
        </p:nvSpPr>
        <p:spPr>
          <a:xfrm>
            <a:off x="457200" y="4914900"/>
            <a:ext cx="6858000" cy="711200"/>
          </a:xfrm>
          <a:prstGeom prst="rect">
            <a:avLst/>
          </a:prstGeom>
          <a:noFill/>
          <a:ln/>
        </p:spPr>
      </p:sp>
      <p:sp>
        <p:nvSpPr>
          <p:cNvPr id="15" name="Shape 12"/>
          <p:cNvSpPr/>
          <p:nvPr/>
        </p:nvSpPr>
        <p:spPr>
          <a:xfrm>
            <a:off x="584200" y="4914900"/>
            <a:ext cx="508000" cy="228600"/>
          </a:xfrm>
          <a:prstGeom prst="rect">
            <a:avLst/>
          </a:prstGeom>
          <a:noFill/>
          <a:ln/>
        </p:spPr>
      </p:sp>
      <p:sp>
        <p:nvSpPr>
          <p:cNvPr id="16" name="Text 13"/>
          <p:cNvSpPr/>
          <p:nvPr/>
        </p:nvSpPr>
        <p:spPr>
          <a:xfrm>
            <a:off x="867833" y="49149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3.</a:t>
            </a:r>
            <a:endParaRPr lang="en-US" sz="1400" dirty="0"/>
          </a:p>
        </p:txBody>
      </p:sp>
      <p:sp>
        <p:nvSpPr>
          <p:cNvPr id="17" name="Text 14"/>
          <p:cNvSpPr/>
          <p:nvPr/>
        </p:nvSpPr>
        <p:spPr>
          <a:xfrm>
            <a:off x="1155700" y="4914900"/>
            <a:ext cx="6091767" cy="7704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Make sure the built-in earphones are aligned over each ear by extending and positioning them as needed (Fig. 5b).</a:t>
            </a:r>
            <a:endParaRPr lang="en-US" sz="1400" dirty="0"/>
          </a:p>
          <a:p>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Note:</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The headset-volume controls are on the back of the left earphone.</a:t>
            </a:r>
            <a:endParaRPr lang="en-US" sz="1400" dirty="0"/>
          </a:p>
        </p:txBody>
      </p:sp>
      <p:sp>
        <p:nvSpPr>
          <p:cNvPr id="18" name="Shape 15"/>
          <p:cNvSpPr/>
          <p:nvPr/>
        </p:nvSpPr>
        <p:spPr>
          <a:xfrm>
            <a:off x="457200" y="5753100"/>
            <a:ext cx="6858000" cy="2806700"/>
          </a:xfrm>
          <a:prstGeom prst="rect">
            <a:avLst/>
          </a:prstGeom>
          <a:noFill/>
          <a:ln/>
        </p:spPr>
      </p:sp>
      <p:pic>
        <p:nvPicPr>
          <p:cNvPr id="19" name="Image 1" descr="preencoded.png">    </p:cNvPr>
          <p:cNvPicPr>
            <a:picLocks noChangeAspect="1"/>
          </p:cNvPicPr>
          <p:nvPr/>
        </p:nvPicPr>
        <p:blipFill>
          <a:blip r:embed="rId2"/>
          <a:stretch>
            <a:fillRect/>
          </a:stretch>
        </p:blipFill>
        <p:spPr>
          <a:xfrm>
            <a:off x="1346200" y="5753100"/>
            <a:ext cx="5080000" cy="2540000"/>
          </a:xfrm>
          <a:prstGeom prst="rect">
            <a:avLst/>
          </a:prstGeom>
        </p:spPr>
      </p:pic>
      <p:sp>
        <p:nvSpPr>
          <p:cNvPr id="20" name="Text 16"/>
          <p:cNvSpPr/>
          <p:nvPr/>
        </p:nvSpPr>
        <p:spPr>
          <a:xfrm>
            <a:off x="427567" y="83312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5b.</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Adjusting the earphones</a:t>
            </a:r>
            <a:endParaRPr lang="en-US" sz="1400" dirty="0"/>
          </a:p>
        </p:txBody>
      </p:sp>
      <p:sp>
        <p:nvSpPr>
          <p:cNvPr id="21" name="Shape 17"/>
          <p:cNvSpPr/>
          <p:nvPr/>
        </p:nvSpPr>
        <p:spPr>
          <a:xfrm>
            <a:off x="0" y="0"/>
            <a:ext cx="7772400" cy="10058400"/>
          </a:xfrm>
          <a:prstGeom prst="rect">
            <a:avLst/>
          </a:prstGeom>
          <a:noFill/>
          <a:ln/>
        </p:spPr>
      </p:sp>
      <p:sp>
        <p:nvSpPr>
          <p:cNvPr id="22" name="Shape 18"/>
          <p:cNvSpPr/>
          <p:nvPr/>
        </p:nvSpPr>
        <p:spPr>
          <a:xfrm>
            <a:off x="0" y="9829800"/>
            <a:ext cx="7772400" cy="228600"/>
          </a:xfrm>
          <a:prstGeom prst="rect">
            <a:avLst/>
          </a:prstGeom>
          <a:solidFill>
            <a:srgbClr val="ACE6F8">
              <a:alpha val="100000"/>
            </a:srgbClr>
          </a:solidFill>
          <a:ln/>
        </p:spPr>
      </p:sp>
      <p:sp>
        <p:nvSpPr>
          <p:cNvPr id="23" name="Shape 19"/>
          <p:cNvSpPr/>
          <p:nvPr/>
        </p:nvSpPr>
        <p:spPr>
          <a:xfrm>
            <a:off x="0" y="0"/>
            <a:ext cx="228600" cy="10058400"/>
          </a:xfrm>
          <a:prstGeom prst="rect">
            <a:avLst/>
          </a:prstGeom>
          <a:solidFill>
            <a:srgbClr val="E31837">
              <a:alpha val="100000"/>
            </a:srgbClr>
          </a:solidFill>
          <a:ln/>
        </p:spPr>
      </p:sp>
      <p:sp>
        <p:nvSpPr>
          <p:cNvPr id="24" name="Shape 20"/>
          <p:cNvSpPr/>
          <p:nvPr/>
        </p:nvSpPr>
        <p:spPr>
          <a:xfrm>
            <a:off x="7543800" y="0"/>
            <a:ext cx="228600" cy="10058400"/>
          </a:xfrm>
          <a:prstGeom prst="rect">
            <a:avLst/>
          </a:prstGeom>
          <a:solidFill>
            <a:srgbClr val="ACE6F8">
              <a:alpha val="100000"/>
            </a:srgbClr>
          </a:solidFill>
          <a:ln/>
        </p:spPr>
      </p:sp>
      <p:sp>
        <p:nvSpPr>
          <p:cNvPr id="25" name="Shape 21"/>
          <p:cNvSpPr/>
          <p:nvPr/>
        </p:nvSpPr>
        <p:spPr>
          <a:xfrm>
            <a:off x="0" y="0"/>
            <a:ext cx="7772400" cy="228600"/>
          </a:xfrm>
          <a:prstGeom prst="rect">
            <a:avLst/>
          </a:prstGeom>
          <a:solidFill>
            <a:srgbClr val="DBD11B">
              <a:alpha val="100000"/>
            </a:srgbClr>
          </a:solidFill>
          <a:ln/>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p:bgPr>
    </p:bg>
    <p:spTree>
      <p:nvGrpSpPr>
        <p:cNvPr id="1" name=""/>
        <p:cNvGrpSpPr/>
        <p:nvPr/>
      </p:nvGrpSpPr>
      <p:grpSpPr>
        <a:xfrm>
          <a:off x="0" y="0"/>
          <a:ext cx="0" cy="0"/>
          <a:chOff x="0" y="0"/>
          <a:chExt cx="0" cy="0"/>
        </a:xfrm>
      </p:grpSpPr>
      <p:sp>
        <p:nvSpPr>
          <p:cNvPr id="2" name="Shape 0"/>
          <p:cNvSpPr/>
          <p:nvPr/>
        </p:nvSpPr>
        <p:spPr>
          <a:xfrm>
            <a:off x="457200" y="457200"/>
            <a:ext cx="6858000" cy="9144000"/>
          </a:xfrm>
          <a:prstGeom prst="rect">
            <a:avLst/>
          </a:prstGeom>
          <a:noFill/>
          <a:ln/>
        </p:spPr>
      </p:sp>
      <p:sp>
        <p:nvSpPr>
          <p:cNvPr id="3" name="Shape 1"/>
          <p:cNvSpPr/>
          <p:nvPr/>
        </p:nvSpPr>
        <p:spPr>
          <a:xfrm>
            <a:off x="457200" y="457200"/>
            <a:ext cx="6858000" cy="228600"/>
          </a:xfrm>
          <a:prstGeom prst="rect">
            <a:avLst/>
          </a:prstGeom>
          <a:noFill/>
          <a:ln/>
        </p:spPr>
      </p:sp>
      <p:sp>
        <p:nvSpPr>
          <p:cNvPr id="4" name="Shape 2"/>
          <p:cNvSpPr/>
          <p:nvPr/>
        </p:nvSpPr>
        <p:spPr>
          <a:xfrm>
            <a:off x="457200" y="457200"/>
            <a:ext cx="6858000" cy="228600"/>
          </a:xfrm>
          <a:prstGeom prst="rect">
            <a:avLst/>
          </a:prstGeom>
          <a:noFill/>
          <a:ln/>
        </p:spPr>
      </p:sp>
      <p:sp>
        <p:nvSpPr>
          <p:cNvPr id="5" name="Text 3"/>
          <p:cNvSpPr/>
          <p:nvPr/>
        </p:nvSpPr>
        <p:spPr>
          <a:xfrm>
            <a:off x="7200900" y="457200"/>
            <a:ext cx="173567" cy="2878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9</a:t>
            </a:r>
            <a:endParaRPr lang="en-US" sz="1400" dirty="0"/>
          </a:p>
        </p:txBody>
      </p:sp>
      <p:sp>
        <p:nvSpPr>
          <p:cNvPr id="6" name="Shape 4"/>
          <p:cNvSpPr/>
          <p:nvPr/>
        </p:nvSpPr>
        <p:spPr>
          <a:xfrm>
            <a:off x="457200" y="685800"/>
            <a:ext cx="6858000" cy="8915400"/>
          </a:xfrm>
          <a:prstGeom prst="rect">
            <a:avLst/>
          </a:prstGeom>
          <a:noFill/>
          <a:ln/>
        </p:spPr>
      </p:sp>
      <p:sp>
        <p:nvSpPr>
          <p:cNvPr id="7" name="Shape 5"/>
          <p:cNvSpPr/>
          <p:nvPr/>
        </p:nvSpPr>
        <p:spPr>
          <a:xfrm>
            <a:off x="457200" y="685800"/>
            <a:ext cx="6858000" cy="914400"/>
          </a:xfrm>
          <a:prstGeom prst="rect">
            <a:avLst/>
          </a:prstGeom>
          <a:noFill/>
          <a:ln/>
        </p:spPr>
      </p:sp>
      <p:sp>
        <p:nvSpPr>
          <p:cNvPr id="8" name="Shape 6"/>
          <p:cNvSpPr/>
          <p:nvPr/>
        </p:nvSpPr>
        <p:spPr>
          <a:xfrm>
            <a:off x="584200" y="685800"/>
            <a:ext cx="508000" cy="228600"/>
          </a:xfrm>
          <a:prstGeom prst="rect">
            <a:avLst/>
          </a:prstGeom>
          <a:noFill/>
          <a:ln/>
        </p:spPr>
      </p:sp>
      <p:sp>
        <p:nvSpPr>
          <p:cNvPr id="9" name="Text 7"/>
          <p:cNvSpPr/>
          <p:nvPr/>
        </p:nvSpPr>
        <p:spPr>
          <a:xfrm>
            <a:off x="867833" y="6858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4.</a:t>
            </a:r>
            <a:endParaRPr lang="en-US" sz="1400" dirty="0"/>
          </a:p>
        </p:txBody>
      </p:sp>
      <p:sp>
        <p:nvSpPr>
          <p:cNvPr id="10" name="Text 8"/>
          <p:cNvSpPr/>
          <p:nvPr/>
        </p:nvSpPr>
        <p:spPr>
          <a:xfrm>
            <a:off x="1155700" y="685800"/>
            <a:ext cx="6091767" cy="9736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To adjust the distance between the lenses and your eyes, press and hold the button on the bottom-left corner of the visor. Then move the visor away from or toward your face until the visuals are clear and the display area is a comfortable size
(Fig. 5c).</a:t>
            </a:r>
            <a:endParaRPr lang="en-US" sz="1400" dirty="0"/>
          </a:p>
        </p:txBody>
      </p:sp>
      <p:sp>
        <p:nvSpPr>
          <p:cNvPr id="11" name="Shape 9"/>
          <p:cNvSpPr/>
          <p:nvPr/>
        </p:nvSpPr>
        <p:spPr>
          <a:xfrm>
            <a:off x="457200" y="1727200"/>
            <a:ext cx="6858000" cy="2806700"/>
          </a:xfrm>
          <a:prstGeom prst="rect">
            <a:avLst/>
          </a:prstGeom>
          <a:noFill/>
          <a:ln/>
        </p:spPr>
      </p:sp>
      <p:pic>
        <p:nvPicPr>
          <p:cNvPr id="12" name="Image 0" descr="preencoded.png">    </p:cNvPr>
          <p:cNvPicPr>
            <a:picLocks noChangeAspect="1"/>
          </p:cNvPicPr>
          <p:nvPr/>
        </p:nvPicPr>
        <p:blipFill>
          <a:blip r:embed="rId1"/>
          <a:stretch>
            <a:fillRect/>
          </a:stretch>
        </p:blipFill>
        <p:spPr>
          <a:xfrm>
            <a:off x="1346200" y="1727200"/>
            <a:ext cx="5080000" cy="2540000"/>
          </a:xfrm>
          <a:prstGeom prst="rect">
            <a:avLst/>
          </a:prstGeom>
        </p:spPr>
      </p:pic>
      <p:sp>
        <p:nvSpPr>
          <p:cNvPr id="13" name="Text 10"/>
          <p:cNvSpPr/>
          <p:nvPr/>
        </p:nvSpPr>
        <p:spPr>
          <a:xfrm>
            <a:off x="427567" y="43053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5c.</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Adjusting the lens distance on the headset</a:t>
            </a:r>
            <a:endParaRPr lang="en-US" sz="1400" dirty="0"/>
          </a:p>
        </p:txBody>
      </p:sp>
      <p:sp>
        <p:nvSpPr>
          <p:cNvPr id="14" name="Shape 11"/>
          <p:cNvSpPr/>
          <p:nvPr/>
        </p:nvSpPr>
        <p:spPr>
          <a:xfrm>
            <a:off x="457200" y="4660900"/>
            <a:ext cx="6858000" cy="1397000"/>
          </a:xfrm>
          <a:prstGeom prst="rect">
            <a:avLst/>
          </a:prstGeom>
          <a:noFill/>
          <a:ln/>
        </p:spPr>
      </p:sp>
      <p:sp>
        <p:nvSpPr>
          <p:cNvPr id="15" name="Shape 12"/>
          <p:cNvSpPr/>
          <p:nvPr/>
        </p:nvSpPr>
        <p:spPr>
          <a:xfrm>
            <a:off x="584200" y="4660900"/>
            <a:ext cx="508000" cy="228600"/>
          </a:xfrm>
          <a:prstGeom prst="rect">
            <a:avLst/>
          </a:prstGeom>
          <a:noFill/>
          <a:ln/>
        </p:spPr>
      </p:sp>
      <p:sp>
        <p:nvSpPr>
          <p:cNvPr id="16" name="Text 13"/>
          <p:cNvSpPr/>
          <p:nvPr/>
        </p:nvSpPr>
        <p:spPr>
          <a:xfrm>
            <a:off x="867833" y="4660900"/>
            <a:ext cx="224367" cy="287867"/>
          </a:xfrm>
          <a:prstGeom prst="rect">
            <a:avLst/>
          </a:prstGeom>
          <a:noFill/>
          <a:ln/>
        </p:spPr>
        <p:txBody>
          <a:bodyPr wrap="square" lIns="0" tIns="0" rIns="0" bIns="0" rtlCol="0" anchor="t"/>
          <a:lstStyle/>
          <a:p>
            <a:pPr algn="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5.</a:t>
            </a:r>
            <a:endParaRPr lang="en-US" sz="1400" dirty="0"/>
          </a:p>
        </p:txBody>
      </p:sp>
      <p:sp>
        <p:nvSpPr>
          <p:cNvPr id="17" name="Text 14"/>
          <p:cNvSpPr/>
          <p:nvPr/>
        </p:nvSpPr>
        <p:spPr>
          <a:xfrm>
            <a:off x="1155700" y="4660900"/>
            <a:ext cx="6091767" cy="1456267"/>
          </a:xfrm>
          <a:prstGeom prst="rect">
            <a:avLst/>
          </a:prstGeom>
          <a:noFill/>
          <a:ln/>
        </p:spPr>
        <p:txBody>
          <a:bodyPr wrap="square" lIns="0" tIns="0" rIns="0" bIns="0" rtlCol="0" anchor="t"/>
          <a:lstStyle/>
          <a:p>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To adjust the distance between the lenses themselves, turn the small knob on the bottom-right corner of the visor. Focus on the on-screen text and turn the knob until the text becomes clearer (Fig. 5d).</a:t>
            </a:r>
            <a:endParaRPr lang="en-US" sz="1400" dirty="0"/>
          </a:p>
          <a:p>
            <a:pPr algn="l">
              <a:spcAft>
                <a:spcPts val="150"/>
              </a:spcAft>
            </a:pPr>
            <a:r>
              <a:rPr lang="en-US" sz="1400" dirty="0">
                <a:solidFill>
                  <a:srgbClr val="000000">
                    <a:alpha val="100000"/>
                  </a:srgbClr>
                </a:solidFill>
                <a:latin typeface="IBM Plex Sans Bold Italic" pitchFamily="34" charset="0"/>
                <a:ea typeface="IBM Plex Sans Bold Italic" pitchFamily="34" charset="-122"/>
                <a:cs typeface="IBM Plex Sans Bold Italic" pitchFamily="34" charset="-120"/>
              </a:rPr>
              <a:t>Note: </a:t>
            </a:r>
            <a:pPr algn="l">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The Vive headset displays the distance between the centres of the lenses. This measurement is known as (inter)pupillary distance (IPD or PD). The average IPD for adults is 61 to 63 mm.</a:t>
            </a:r>
            <a:endParaRPr lang="en-US" sz="1400" dirty="0"/>
          </a:p>
        </p:txBody>
      </p:sp>
      <p:sp>
        <p:nvSpPr>
          <p:cNvPr id="18" name="Shape 15"/>
          <p:cNvSpPr/>
          <p:nvPr/>
        </p:nvSpPr>
        <p:spPr>
          <a:xfrm>
            <a:off x="457200" y="6184900"/>
            <a:ext cx="6858000" cy="2806700"/>
          </a:xfrm>
          <a:prstGeom prst="rect">
            <a:avLst/>
          </a:prstGeom>
          <a:noFill/>
          <a:ln/>
        </p:spPr>
      </p:sp>
      <p:pic>
        <p:nvPicPr>
          <p:cNvPr id="19" name="Image 1" descr="preencoded.png">    </p:cNvPr>
          <p:cNvPicPr>
            <a:picLocks noChangeAspect="1"/>
          </p:cNvPicPr>
          <p:nvPr/>
        </p:nvPicPr>
        <p:blipFill>
          <a:blip r:embed="rId2"/>
          <a:stretch>
            <a:fillRect/>
          </a:stretch>
        </p:blipFill>
        <p:spPr>
          <a:xfrm>
            <a:off x="1346200" y="6184900"/>
            <a:ext cx="5080000" cy="2540000"/>
          </a:xfrm>
          <a:prstGeom prst="rect">
            <a:avLst/>
          </a:prstGeom>
        </p:spPr>
      </p:pic>
      <p:sp>
        <p:nvSpPr>
          <p:cNvPr id="20" name="Text 16"/>
          <p:cNvSpPr/>
          <p:nvPr/>
        </p:nvSpPr>
        <p:spPr>
          <a:xfrm>
            <a:off x="427567" y="8763000"/>
            <a:ext cx="6917267" cy="287867"/>
          </a:xfrm>
          <a:prstGeom prst="rect">
            <a:avLst/>
          </a:prstGeom>
          <a:noFill/>
          <a:ln/>
        </p:spPr>
        <p:txBody>
          <a:bodyPr wrap="square" lIns="0" tIns="0" rIns="0" bIns="0" rtlCol="0" anchor="t"/>
          <a:lstStyle/>
          <a:p>
            <a:pPr algn="ctr">
              <a:spcAft>
                <a:spcPts val="150"/>
              </a:spcAft>
            </a:pPr>
            <a:r>
              <a:rPr lang="en-US" sz="1400" dirty="0">
                <a:solidFill>
                  <a:srgbClr val="000000">
                    <a:alpha val="100000"/>
                  </a:srgbClr>
                </a:solidFill>
                <a:latin typeface="IBM Plex Sans Bold" pitchFamily="34" charset="0"/>
                <a:ea typeface="IBM Plex Sans Bold" pitchFamily="34" charset="-122"/>
                <a:cs typeface="IBM Plex Sans Bold" pitchFamily="34" charset="-120"/>
              </a:rPr>
              <a:t>Fig. 5d.</a:t>
            </a:r>
            <a:pPr algn="ctr">
              <a:spcAft>
                <a:spcPts val="150"/>
              </a:spcAft>
            </a:pPr>
            <a:r>
              <a:rPr lang="en-US" sz="1400" dirty="0">
                <a:solidFill>
                  <a:srgbClr val="000000">
                    <a:alpha val="100000"/>
                  </a:srgbClr>
                </a:solidFill>
                <a:latin typeface="IBM Plex Sans Regular" pitchFamily="34" charset="0"/>
                <a:ea typeface="IBM Plex Sans Regular" pitchFamily="34" charset="-122"/>
                <a:cs typeface="IBM Plex Sans Regular" pitchFamily="34" charset="-120"/>
              </a:rPr>
              <a:t> Adjusting the IPD</a:t>
            </a:r>
            <a:endParaRPr lang="en-US" sz="1400" dirty="0"/>
          </a:p>
        </p:txBody>
      </p:sp>
      <p:sp>
        <p:nvSpPr>
          <p:cNvPr id="21" name="Shape 17"/>
          <p:cNvSpPr/>
          <p:nvPr/>
        </p:nvSpPr>
        <p:spPr>
          <a:xfrm>
            <a:off x="0" y="0"/>
            <a:ext cx="7772400" cy="10058400"/>
          </a:xfrm>
          <a:prstGeom prst="rect">
            <a:avLst/>
          </a:prstGeom>
          <a:noFill/>
          <a:ln/>
        </p:spPr>
      </p:sp>
      <p:sp>
        <p:nvSpPr>
          <p:cNvPr id="22" name="Shape 18"/>
          <p:cNvSpPr/>
          <p:nvPr/>
        </p:nvSpPr>
        <p:spPr>
          <a:xfrm>
            <a:off x="0" y="9829800"/>
            <a:ext cx="7772400" cy="228600"/>
          </a:xfrm>
          <a:prstGeom prst="rect">
            <a:avLst/>
          </a:prstGeom>
          <a:solidFill>
            <a:srgbClr val="ACE6F8">
              <a:alpha val="100000"/>
            </a:srgbClr>
          </a:solidFill>
          <a:ln/>
        </p:spPr>
      </p:sp>
      <p:sp>
        <p:nvSpPr>
          <p:cNvPr id="23" name="Shape 19"/>
          <p:cNvSpPr/>
          <p:nvPr/>
        </p:nvSpPr>
        <p:spPr>
          <a:xfrm>
            <a:off x="0" y="0"/>
            <a:ext cx="228600" cy="10058400"/>
          </a:xfrm>
          <a:prstGeom prst="rect">
            <a:avLst/>
          </a:prstGeom>
          <a:solidFill>
            <a:srgbClr val="E31837">
              <a:alpha val="100000"/>
            </a:srgbClr>
          </a:solidFill>
          <a:ln/>
        </p:spPr>
      </p:sp>
      <p:sp>
        <p:nvSpPr>
          <p:cNvPr id="24" name="Shape 20"/>
          <p:cNvSpPr/>
          <p:nvPr/>
        </p:nvSpPr>
        <p:spPr>
          <a:xfrm>
            <a:off x="7543800" y="0"/>
            <a:ext cx="228600" cy="10058400"/>
          </a:xfrm>
          <a:prstGeom prst="rect">
            <a:avLst/>
          </a:prstGeom>
          <a:solidFill>
            <a:srgbClr val="ACE6F8">
              <a:alpha val="100000"/>
            </a:srgbClr>
          </a:solidFill>
          <a:ln/>
        </p:spPr>
      </p:sp>
      <p:sp>
        <p:nvSpPr>
          <p:cNvPr id="25" name="Shape 21"/>
          <p:cNvSpPr/>
          <p:nvPr/>
        </p:nvSpPr>
        <p:spPr>
          <a:xfrm>
            <a:off x="0" y="0"/>
            <a:ext cx="7772400" cy="228600"/>
          </a:xfrm>
          <a:prstGeom prst="rect">
            <a:avLst/>
          </a:prstGeom>
          <a:solidFill>
            <a:srgbClr val="DBD11B">
              <a:alpha val="100000"/>
            </a:srgbClr>
          </a:solidFill>
          <a:ln/>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2023-04-30T23:18:26Z</dcterms:created>
  <dcterms:modified xsi:type="dcterms:W3CDTF">2023-04-30T23:18:26Z</dcterms:modified>
</cp:coreProperties>
</file>