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24387175" cy="13725525"/>
  <p:notesSz cx="13725525" cy="24387175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948363" cy="1222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773988" y="0"/>
            <a:ext cx="5948362" cy="1222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7F49C-1BDB-41A1-823D-59A6757C22E9}" type="datetimeFigureOut"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449263" y="3048000"/>
            <a:ext cx="14624051" cy="8231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73188" y="11736388"/>
            <a:ext cx="10979150" cy="9602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3164800"/>
            <a:ext cx="5948363" cy="1222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773988" y="23164800"/>
            <a:ext cx="5948362" cy="1222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B7134-1861-4CED-8F5F-36651637A3C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6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creativecommons.org/licenses/by-nc/4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pic>
        <p:nvPicPr>
          <p:cNvPr id="10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1282368"/>
            <a:ext cx="21999150" cy="1103344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 Input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18276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190099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2.1. Core Concepts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Channel: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Representation of sound to/from any point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Mono: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One channel, file has combined L/R section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Stereo: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Two channels, file has separate L/R sections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H4n Pro mode selection: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Mode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[mode]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Stereo: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 two channels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4CH: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 four channels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MTR: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Play/record multiple tracks at same time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075108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84715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 Input Options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Built-in mics (top)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External 3.5 mm mic (back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External 1/4 in and/or XLR mics (bottom)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Input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section of front,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2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4CH mode automatically selects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Mic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, &amp;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2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97763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2.2.a. Input Options: Built-in Mics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Twin mics on top in X/Y configuration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90- or 120-degree pickup pattern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(recording area)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Twist both mic knobs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90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120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label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90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: One audio source (e.g. person)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Place parallel to floor &amp; point to source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120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: Two+ audio sources (e.g. two persons)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Place perpendicular to floor &amp; between sources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92048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2.2.b. Input Options: 3.5 mm Mic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3.5 mm port on back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Uses cases: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Condenser/desktop mics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Lapel/lavalier mics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Receiver of wireless mic system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Automatic override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of built-in mics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680974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03725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2.2.c. Input Options: 1/4-in, XLR mics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9755306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Two combo ports (1/4 in or XLR) on bottom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Push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lever to release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Use cases: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Mics, instruments (guitars, keyboards)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Receiver of wireless mic system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Inputs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1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&amp;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2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share volume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by default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Input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1/2 Link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[On/Off]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Inputs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1 &amp; 2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each record one channel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One-sided stereo recording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743928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2.3. Recording Level (Volume)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 Level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buttons (right side): Change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[Input] Level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Input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on front to match input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Resting, standby (ideal), or recording state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Preview mic level before recording: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to enter standby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Position device/mic as intended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Produce sound as intended &amp; observe on-screen meters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Adjust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[Input] Level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so peaks are at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-12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dB mark (+/- 3)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 Output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4304185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66005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 Output Options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Built-in speaker (back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Headphone/line-out (left side)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4304185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72314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3.1.a. Output Options: Built-in Speaker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Built-in speaker on back side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Standalone or audio-interface mode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557599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Contents</a:t>
            </a:r>
            <a:endParaRPr lang="en-US" sz="9600" dirty="0"/>
          </a:p>
        </p:txBody>
      </p:sp>
      <p:sp>
        <p:nvSpPr>
          <p:cNvPr id="12" name="Shape 10"/>
          <p:cNvSpPr/>
          <p:nvPr/>
        </p:nvSpPr>
        <p:spPr>
          <a:xfrm>
            <a:off x="1193949" y="3478899"/>
            <a:ext cx="21999150" cy="6322962"/>
          </a:xfrm>
          <a:prstGeom prst="rect">
            <a:avLst/>
          </a:prstGeom>
          <a:noFill/>
          <a:ln/>
        </p:spPr>
      </p:sp>
      <p:sp>
        <p:nvSpPr>
          <p:cNvPr id="13" name="Shape 11"/>
          <p:cNvSpPr/>
          <p:nvPr/>
        </p:nvSpPr>
        <p:spPr>
          <a:xfrm>
            <a:off x="5842730" y="3478899"/>
            <a:ext cx="12701588" cy="6322962"/>
          </a:xfrm>
          <a:prstGeom prst="rect">
            <a:avLst/>
          </a:prstGeom>
          <a:noFill/>
          <a:ln/>
        </p:spPr>
      </p:sp>
      <p:sp>
        <p:nvSpPr>
          <p:cNvPr id="14" name="Shape 12"/>
          <p:cNvSpPr/>
          <p:nvPr/>
        </p:nvSpPr>
        <p:spPr>
          <a:xfrm>
            <a:off x="5842730" y="3478899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15" name="Shape 13"/>
          <p:cNvSpPr/>
          <p:nvPr/>
        </p:nvSpPr>
        <p:spPr>
          <a:xfrm>
            <a:off x="5842730" y="3478899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16" name="Text 14"/>
          <p:cNvSpPr/>
          <p:nvPr/>
        </p:nvSpPr>
        <p:spPr>
          <a:xfrm>
            <a:off x="6211076" y="3478899"/>
            <a:ext cx="1172780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1.</a:t>
            </a:r>
            <a:endParaRPr lang="en-US" sz="6400" dirty="0"/>
          </a:p>
        </p:txBody>
      </p:sp>
      <p:pic>
        <p:nvPicPr>
          <p:cNvPr id="17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3478899"/>
            <a:ext cx="11304413" cy="1053827"/>
          </a:xfrm>
          <a:prstGeom prst="rect">
            <a:avLst/>
          </a:prstGeom>
        </p:spPr>
      </p:pic>
      <p:sp>
        <p:nvSpPr>
          <p:cNvPr id="18" name="Shape 15"/>
          <p:cNvSpPr/>
          <p:nvPr/>
        </p:nvSpPr>
        <p:spPr>
          <a:xfrm>
            <a:off x="7239905" y="3478899"/>
            <a:ext cx="10872559" cy="1053827"/>
          </a:xfrm>
          <a:prstGeom prst="rect">
            <a:avLst/>
          </a:prstGeom>
          <a:noFill/>
          <a:ln/>
        </p:spPr>
      </p:sp>
      <p:sp>
        <p:nvSpPr>
          <p:cNvPr id="19" name="Text 16"/>
          <p:cNvSpPr/>
          <p:nvPr/>
        </p:nvSpPr>
        <p:spPr>
          <a:xfrm>
            <a:off x="7239905" y="3478899"/>
            <a:ext cx="691389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Overview &amp; Power</a:t>
            </a:r>
            <a:endParaRPr lang="en-US" sz="6400" dirty="0"/>
          </a:p>
        </p:txBody>
      </p:sp>
      <p:sp>
        <p:nvSpPr>
          <p:cNvPr id="20" name="Shape 17"/>
          <p:cNvSpPr/>
          <p:nvPr/>
        </p:nvSpPr>
        <p:spPr>
          <a:xfrm>
            <a:off x="18239480" y="3478899"/>
            <a:ext cx="304838" cy="1053827"/>
          </a:xfrm>
          <a:prstGeom prst="rect">
            <a:avLst/>
          </a:prstGeom>
          <a:noFill/>
          <a:ln/>
        </p:spPr>
      </p:sp>
      <p:sp>
        <p:nvSpPr>
          <p:cNvPr id="21" name="Text 18"/>
          <p:cNvSpPr/>
          <p:nvPr/>
        </p:nvSpPr>
        <p:spPr>
          <a:xfrm>
            <a:off x="18239480" y="3675698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22" name="Shape 19"/>
          <p:cNvSpPr/>
          <p:nvPr/>
        </p:nvSpPr>
        <p:spPr>
          <a:xfrm>
            <a:off x="5842730" y="4532726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23" name="Shape 20"/>
          <p:cNvSpPr/>
          <p:nvPr/>
        </p:nvSpPr>
        <p:spPr>
          <a:xfrm>
            <a:off x="5842730" y="4532726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24" name="Text 21"/>
          <p:cNvSpPr/>
          <p:nvPr/>
        </p:nvSpPr>
        <p:spPr>
          <a:xfrm>
            <a:off x="6401600" y="4532726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2.</a:t>
            </a:r>
            <a:endParaRPr lang="en-US" sz="6400" dirty="0"/>
          </a:p>
        </p:txBody>
      </p:sp>
      <p:pic>
        <p:nvPicPr>
          <p:cNvPr id="25" name="Image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4532726"/>
            <a:ext cx="11304413" cy="1053827"/>
          </a:xfrm>
          <a:prstGeom prst="rect">
            <a:avLst/>
          </a:prstGeom>
        </p:spPr>
      </p:pic>
      <p:sp>
        <p:nvSpPr>
          <p:cNvPr id="26" name="Shape 22"/>
          <p:cNvSpPr/>
          <p:nvPr/>
        </p:nvSpPr>
        <p:spPr>
          <a:xfrm>
            <a:off x="7239905" y="4532726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27" name="Text 23"/>
          <p:cNvSpPr/>
          <p:nvPr/>
        </p:nvSpPr>
        <p:spPr>
          <a:xfrm>
            <a:off x="7239905" y="4532726"/>
            <a:ext cx="2277818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Input</a:t>
            </a:r>
            <a:endParaRPr lang="en-US" sz="6400" dirty="0"/>
          </a:p>
        </p:txBody>
      </p:sp>
      <p:sp>
        <p:nvSpPr>
          <p:cNvPr id="28" name="Shape 24"/>
          <p:cNvSpPr/>
          <p:nvPr/>
        </p:nvSpPr>
        <p:spPr>
          <a:xfrm>
            <a:off x="17934642" y="4532726"/>
            <a:ext cx="609676" cy="1053827"/>
          </a:xfrm>
          <a:prstGeom prst="rect">
            <a:avLst/>
          </a:prstGeom>
          <a:noFill/>
          <a:ln/>
        </p:spPr>
      </p:sp>
      <p:sp>
        <p:nvSpPr>
          <p:cNvPr id="29" name="Text 25"/>
          <p:cNvSpPr/>
          <p:nvPr/>
        </p:nvSpPr>
        <p:spPr>
          <a:xfrm>
            <a:off x="17934642" y="4729525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10</a:t>
            </a:r>
            <a:endParaRPr lang="en-US" sz="4000" dirty="0"/>
          </a:p>
        </p:txBody>
      </p:sp>
      <p:sp>
        <p:nvSpPr>
          <p:cNvPr id="30" name="Shape 26"/>
          <p:cNvSpPr/>
          <p:nvPr/>
        </p:nvSpPr>
        <p:spPr>
          <a:xfrm>
            <a:off x="5842730" y="5586553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1" name="Shape 27"/>
          <p:cNvSpPr/>
          <p:nvPr/>
        </p:nvSpPr>
        <p:spPr>
          <a:xfrm>
            <a:off x="5842730" y="5586553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32" name="Text 28"/>
          <p:cNvSpPr/>
          <p:nvPr/>
        </p:nvSpPr>
        <p:spPr>
          <a:xfrm>
            <a:off x="6401600" y="5586553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3.</a:t>
            </a:r>
            <a:endParaRPr lang="en-US" sz="6400" dirty="0"/>
          </a:p>
        </p:txBody>
      </p:sp>
      <p:pic>
        <p:nvPicPr>
          <p:cNvPr id="33" name="Image 2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5586553"/>
            <a:ext cx="11304413" cy="1053827"/>
          </a:xfrm>
          <a:prstGeom prst="rect">
            <a:avLst/>
          </a:prstGeom>
        </p:spPr>
      </p:pic>
      <p:sp>
        <p:nvSpPr>
          <p:cNvPr id="34" name="Shape 29"/>
          <p:cNvSpPr/>
          <p:nvPr/>
        </p:nvSpPr>
        <p:spPr>
          <a:xfrm>
            <a:off x="7239905" y="5586553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35" name="Text 30"/>
          <p:cNvSpPr/>
          <p:nvPr/>
        </p:nvSpPr>
        <p:spPr>
          <a:xfrm>
            <a:off x="7239905" y="5586553"/>
            <a:ext cx="282398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Output</a:t>
            </a:r>
            <a:endParaRPr lang="en-US" sz="6400" dirty="0"/>
          </a:p>
        </p:txBody>
      </p:sp>
      <p:sp>
        <p:nvSpPr>
          <p:cNvPr id="36" name="Shape 31"/>
          <p:cNvSpPr/>
          <p:nvPr/>
        </p:nvSpPr>
        <p:spPr>
          <a:xfrm>
            <a:off x="17934642" y="5586553"/>
            <a:ext cx="609676" cy="1053827"/>
          </a:xfrm>
          <a:prstGeom prst="rect">
            <a:avLst/>
          </a:prstGeom>
          <a:noFill/>
          <a:ln/>
        </p:spPr>
      </p:sp>
      <p:sp>
        <p:nvSpPr>
          <p:cNvPr id="37" name="Text 32"/>
          <p:cNvSpPr/>
          <p:nvPr/>
        </p:nvSpPr>
        <p:spPr>
          <a:xfrm>
            <a:off x="17934642" y="5783352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17</a:t>
            </a:r>
            <a:endParaRPr lang="en-US" sz="4000" dirty="0"/>
          </a:p>
        </p:txBody>
      </p:sp>
      <p:sp>
        <p:nvSpPr>
          <p:cNvPr id="38" name="Shape 33"/>
          <p:cNvSpPr/>
          <p:nvPr/>
        </p:nvSpPr>
        <p:spPr>
          <a:xfrm>
            <a:off x="5842730" y="6640380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39" name="Shape 34"/>
          <p:cNvSpPr/>
          <p:nvPr/>
        </p:nvSpPr>
        <p:spPr>
          <a:xfrm>
            <a:off x="5842730" y="6640380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40" name="Text 35"/>
          <p:cNvSpPr/>
          <p:nvPr/>
        </p:nvSpPr>
        <p:spPr>
          <a:xfrm>
            <a:off x="6401600" y="6640380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4.</a:t>
            </a:r>
            <a:endParaRPr lang="en-US" sz="6400" dirty="0"/>
          </a:p>
        </p:txBody>
      </p:sp>
      <p:pic>
        <p:nvPicPr>
          <p:cNvPr id="41" name="Image 3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6640380"/>
            <a:ext cx="11304413" cy="1053827"/>
          </a:xfrm>
          <a:prstGeom prst="rect">
            <a:avLst/>
          </a:prstGeom>
        </p:spPr>
      </p:pic>
      <p:sp>
        <p:nvSpPr>
          <p:cNvPr id="42" name="Shape 36"/>
          <p:cNvSpPr/>
          <p:nvPr/>
        </p:nvSpPr>
        <p:spPr>
          <a:xfrm>
            <a:off x="7239905" y="6640380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43" name="Text 37"/>
          <p:cNvSpPr/>
          <p:nvPr/>
        </p:nvSpPr>
        <p:spPr>
          <a:xfrm>
            <a:off x="7239905" y="6640380"/>
            <a:ext cx="8196758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 &amp; Playback</a:t>
            </a:r>
            <a:endParaRPr lang="en-US" sz="6400" dirty="0"/>
          </a:p>
        </p:txBody>
      </p:sp>
      <p:sp>
        <p:nvSpPr>
          <p:cNvPr id="44" name="Shape 38"/>
          <p:cNvSpPr/>
          <p:nvPr/>
        </p:nvSpPr>
        <p:spPr>
          <a:xfrm>
            <a:off x="17934642" y="6640380"/>
            <a:ext cx="609676" cy="1053827"/>
          </a:xfrm>
          <a:prstGeom prst="rect">
            <a:avLst/>
          </a:prstGeom>
          <a:noFill/>
          <a:ln/>
        </p:spPr>
      </p:sp>
      <p:sp>
        <p:nvSpPr>
          <p:cNvPr id="45" name="Text 39"/>
          <p:cNvSpPr/>
          <p:nvPr/>
        </p:nvSpPr>
        <p:spPr>
          <a:xfrm>
            <a:off x="17934642" y="683717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25</a:t>
            </a:r>
            <a:endParaRPr lang="en-US" sz="4000" dirty="0"/>
          </a:p>
        </p:txBody>
      </p:sp>
      <p:sp>
        <p:nvSpPr>
          <p:cNvPr id="46" name="Shape 40"/>
          <p:cNvSpPr/>
          <p:nvPr/>
        </p:nvSpPr>
        <p:spPr>
          <a:xfrm>
            <a:off x="5842730" y="7694207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47" name="Shape 41"/>
          <p:cNvSpPr/>
          <p:nvPr/>
        </p:nvSpPr>
        <p:spPr>
          <a:xfrm>
            <a:off x="5842730" y="7694207"/>
            <a:ext cx="1270159" cy="1053827"/>
          </a:xfrm>
          <a:prstGeom prst="rect">
            <a:avLst/>
          </a:prstGeom>
          <a:noFill/>
          <a:ln/>
        </p:spPr>
      </p:sp>
      <p:sp>
        <p:nvSpPr>
          <p:cNvPr id="48" name="Text 42"/>
          <p:cNvSpPr/>
          <p:nvPr/>
        </p:nvSpPr>
        <p:spPr>
          <a:xfrm>
            <a:off x="6401600" y="7694207"/>
            <a:ext cx="982256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5.</a:t>
            </a:r>
            <a:endParaRPr lang="en-US" sz="6400" dirty="0"/>
          </a:p>
        </p:txBody>
      </p:sp>
      <p:pic>
        <p:nvPicPr>
          <p:cNvPr id="49" name="Image 4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7694207"/>
            <a:ext cx="11304413" cy="1053827"/>
          </a:xfrm>
          <a:prstGeom prst="rect">
            <a:avLst/>
          </a:prstGeom>
        </p:spPr>
      </p:pic>
      <p:sp>
        <p:nvSpPr>
          <p:cNvPr id="50" name="Shape 43"/>
          <p:cNvSpPr/>
          <p:nvPr/>
        </p:nvSpPr>
        <p:spPr>
          <a:xfrm>
            <a:off x="7239905" y="7694207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51" name="Text 44"/>
          <p:cNvSpPr/>
          <p:nvPr/>
        </p:nvSpPr>
        <p:spPr>
          <a:xfrm>
            <a:off x="7239905" y="7694207"/>
            <a:ext cx="8120548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Usage with Computer</a:t>
            </a:r>
            <a:endParaRPr lang="en-US" sz="6400" dirty="0"/>
          </a:p>
        </p:txBody>
      </p:sp>
      <p:sp>
        <p:nvSpPr>
          <p:cNvPr id="52" name="Shape 45"/>
          <p:cNvSpPr/>
          <p:nvPr/>
        </p:nvSpPr>
        <p:spPr>
          <a:xfrm>
            <a:off x="17934642" y="7694207"/>
            <a:ext cx="609676" cy="1053827"/>
          </a:xfrm>
          <a:prstGeom prst="rect">
            <a:avLst/>
          </a:prstGeom>
          <a:noFill/>
          <a:ln/>
        </p:spPr>
      </p:sp>
      <p:sp>
        <p:nvSpPr>
          <p:cNvPr id="53" name="Text 46"/>
          <p:cNvSpPr/>
          <p:nvPr/>
        </p:nvSpPr>
        <p:spPr>
          <a:xfrm>
            <a:off x="17934642" y="7891006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29</a:t>
            </a:r>
            <a:endParaRPr lang="en-US" sz="4000" dirty="0"/>
          </a:p>
        </p:txBody>
      </p:sp>
      <p:sp>
        <p:nvSpPr>
          <p:cNvPr id="54" name="Shape 47"/>
          <p:cNvSpPr/>
          <p:nvPr/>
        </p:nvSpPr>
        <p:spPr>
          <a:xfrm>
            <a:off x="5842730" y="8748034"/>
            <a:ext cx="12701588" cy="1053827"/>
          </a:xfrm>
          <a:prstGeom prst="rect">
            <a:avLst/>
          </a:prstGeom>
          <a:noFill/>
          <a:ln/>
        </p:spPr>
      </p:sp>
      <p:sp>
        <p:nvSpPr>
          <p:cNvPr id="55" name="Shape 48"/>
          <p:cNvSpPr/>
          <p:nvPr/>
        </p:nvSpPr>
        <p:spPr>
          <a:xfrm>
            <a:off x="5842730" y="8748034"/>
            <a:ext cx="1270159" cy="1053827"/>
          </a:xfrm>
          <a:prstGeom prst="rect">
            <a:avLst/>
          </a:prstGeom>
          <a:noFill/>
          <a:ln/>
        </p:spPr>
      </p:sp>
      <p:pic>
        <p:nvPicPr>
          <p:cNvPr id="56" name="Image 5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905" y="8748034"/>
            <a:ext cx="11304413" cy="1053827"/>
          </a:xfrm>
          <a:prstGeom prst="rect">
            <a:avLst/>
          </a:prstGeom>
        </p:spPr>
      </p:pic>
      <p:sp>
        <p:nvSpPr>
          <p:cNvPr id="57" name="Shape 49"/>
          <p:cNvSpPr/>
          <p:nvPr/>
        </p:nvSpPr>
        <p:spPr>
          <a:xfrm>
            <a:off x="7239905" y="8748034"/>
            <a:ext cx="10567721" cy="1053827"/>
          </a:xfrm>
          <a:prstGeom prst="rect">
            <a:avLst/>
          </a:prstGeom>
          <a:noFill/>
          <a:ln/>
        </p:spPr>
      </p:sp>
      <p:sp>
        <p:nvSpPr>
          <p:cNvPr id="58" name="Text 50"/>
          <p:cNvSpPr/>
          <p:nvPr/>
        </p:nvSpPr>
        <p:spPr>
          <a:xfrm>
            <a:off x="7239905" y="8748034"/>
            <a:ext cx="4386282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E31837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References</a:t>
            </a:r>
            <a:endParaRPr lang="en-US" sz="6400" dirty="0"/>
          </a:p>
        </p:txBody>
      </p:sp>
      <p:sp>
        <p:nvSpPr>
          <p:cNvPr id="59" name="Shape 51"/>
          <p:cNvSpPr/>
          <p:nvPr/>
        </p:nvSpPr>
        <p:spPr>
          <a:xfrm>
            <a:off x="17934642" y="8748034"/>
            <a:ext cx="609676" cy="1053827"/>
          </a:xfrm>
          <a:prstGeom prst="rect">
            <a:avLst/>
          </a:prstGeom>
          <a:noFill/>
          <a:ln/>
        </p:spPr>
      </p:sp>
      <p:sp>
        <p:nvSpPr>
          <p:cNvPr id="60" name="Text 52"/>
          <p:cNvSpPr/>
          <p:nvPr/>
        </p:nvSpPr>
        <p:spPr>
          <a:xfrm>
            <a:off x="17934642" y="8944833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33</a:t>
            </a:r>
            <a:endParaRPr lang="en-US" sz="4000" dirty="0"/>
          </a:p>
        </p:txBody>
      </p:sp>
      <p:pic>
        <p:nvPicPr>
          <p:cNvPr id="61" name="Image 6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62" name="Text 5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298987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3.1.b. Output Options: Headphone/Line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3.5 mm port on left side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Use cases: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Headphones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External speakers (amplification)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Sound board/mixer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535801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50763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3.2. Output Volume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buttons on left side: Change (output)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Volume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Resting, standby, recording, or playback states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Independent of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 Level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18276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034254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3.3. File Formats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WAV or MP3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WAV: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Higher quality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Create recording marks (bookmarks for playback)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MP3: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Smaller file-size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Format selection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 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 Format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[format]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(Main screen) 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WAV/MP3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[format]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266348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3.4. File Organization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Recording modes have separate folders &amp; sub-folders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Stereo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[Folder01 ... Folder10]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[file]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4CH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[Folder01 ... Folder10]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[files]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4CH recordings: Twin files appended with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I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or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MTR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ProjXYZ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[file]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128935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486085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3.5. Folder/File Selection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sub-folder (within current mode folder)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Folder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(Main screen) Press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Folder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7249822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Select file in current sub-folder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File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(Main screen) Press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File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button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 Recording &amp; Playback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4304185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9729416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4.1. Accessories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Tripod with 1/4 in screw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Fur windshield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909433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4.2. 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Rec</a:t>
            </a:r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Button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Enter standby state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Preview recording level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Start recording from standby state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(Alternative) Press Play button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(Optional) Set marks while recording (WAV only)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before relevant points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Can have 99 marks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Note button doesn’t function as pause button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936067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4.3. Other Buttons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Stop button: Stop recording; stop playback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Play/Pause button: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Recording: Start (from standby), pause/resume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Playback: Play/pause/resume playback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Skip buttons: Skip to next/previous file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(If applicable) Skip to next/previous mark within file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0411303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Key Hold (left side): Disables button input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 power switch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Hold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29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 Usage with Computer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 Overview &amp; Power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30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009776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5.1. File Transfer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Transfer by USB cable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Insert USB cable into mini-USB port on left side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cable to computer &amp; turn off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(H4n)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Storage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&amp; (computer) locate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H4N_SD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drive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8303649"/>
            <a:ext cx="22270117" cy="448617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Transfer by SD card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Remove SD card from covered slot on right side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Insert into computer with slot/adapter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(Computer) Locate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H4N_SD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drive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31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760825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5.2. USB Mic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Setup on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(Recommended) Turn off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USB cable (Micro-USB port, left side)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cable to computer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I/F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Frequency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48kHz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44.1kHz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possible on Mac)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Connect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H4n appears on computer as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32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236589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697317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(continued)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Setup on Mac (macOS)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Applications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Utilities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MIDI Setup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 use Spotlight Search to find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Audio MIDI Setup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H4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2 ins / 0 outs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) in sidebar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Format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drop-down to equivalent frequency on H4n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(H4n)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44.1kHZ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= (Mac)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44,100 Hz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(H4n)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48kHZ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= (Mac)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48,000 Hz</a:t>
            </a:r>
            <a:endParaRPr lang="en-US" sz="6400" dirty="0"/>
          </a:p>
        </p:txBody>
      </p:sp>
      <p:sp>
        <p:nvSpPr>
          <p:cNvPr id="13" name="Text 11"/>
          <p:cNvSpPr/>
          <p:nvPr/>
        </p:nvSpPr>
        <p:spPr>
          <a:xfrm>
            <a:off x="1193949" y="11465130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Discrepancies: higher/lower pitch of recordings</a:t>
            </a:r>
            <a:endParaRPr lang="en-US" sz="6400" dirty="0"/>
          </a:p>
        </p:txBody>
      </p:sp>
      <p:pic>
        <p:nvPicPr>
          <p:cNvPr id="1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2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33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990724" y="6005544"/>
            <a:ext cx="2240560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References</a:t>
            </a:r>
            <a:endParaRPr lang="en-US" sz="96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380901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536302"/>
            <a:ext cx="22168504" cy="34704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Zoom. (n.d.).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Zoom H4n Pro Black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https://zoomcorp.com/en/ca/handheld-recorders/handheld-recorders/h4n-pro/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</a:t>
            </a:r>
            <a:endParaRPr lang="en-US" sz="4000" dirty="0"/>
          </a:p>
          <a:p>
            <a:pPr algn="l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Zoom. (2016). 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Italic" pitchFamily="34" charset="0"/>
                <a:ea typeface="IBM Plex Sans Italic" pitchFamily="34" charset="-122"/>
                <a:cs typeface="IBM Plex Sans Italic" pitchFamily="34" charset="-120"/>
              </a:rPr>
              <a:t>H4n/H4nPro operation confirmed SD/SDHC cards</a:t>
            </a:r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 https://zoomcorp.com/media/documents/H4n_H4nPro_compatible_cards_en_2.pdf</a:t>
            </a:r>
            <a:endParaRPr lang="en-US" sz="40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414068" y="622139"/>
            <a:ext cx="779031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35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1033441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058466" y="4481939"/>
            <a:ext cx="22270117" cy="132469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Content by Tim Huynh</a:t>
            </a:r>
            <a:endParaRPr lang="en-US" sz="6400" dirty="0"/>
          </a:p>
        </p:txBody>
      </p:sp>
      <p:pic>
        <p:nvPicPr>
          <p:cNvPr id="1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252" y="6304171"/>
            <a:ext cx="5854142" cy="546669"/>
          </a:xfrm>
          <a:prstGeom prst="rect">
            <a:avLst/>
          </a:prstGeom>
        </p:spPr>
      </p:pic>
      <p:sp>
        <p:nvSpPr>
          <p:cNvPr id="13" name="Text 10"/>
          <p:cNvSpPr/>
          <p:nvPr/>
        </p:nvSpPr>
        <p:spPr>
          <a:xfrm>
            <a:off x="1092337" y="7541846"/>
            <a:ext cx="22202375" cy="17775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This work is licensed under a</a:t>
            </a:r>
            <a:endParaRPr lang="en-US" sz="4800" dirty="0"/>
          </a:p>
          <a:p>
            <a:pPr algn="ctr"/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</a:t>
            </a:r>
            <a:r>
              <a:rPr lang="en-US" sz="4800" u="sng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  <a:hlinkClick r:id="rId4" tooltip="Open https://creativecommons.org/licenses/by-nc/4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Attribution-NonCommercial 4.0 International License</a:t>
            </a:r>
            <a:r>
              <a:rPr lang="en-US" sz="48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.</a:t>
            </a:r>
            <a:endParaRPr lang="en-US" sz="4800" dirty="0"/>
          </a:p>
        </p:txBody>
      </p:sp>
      <p:pic>
        <p:nvPicPr>
          <p:cNvPr id="14" name="Image 1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5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4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9573320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8332241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1.1. Overview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7647652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Handy/field recorder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Serious musicians: Live/studio performances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Interviews, podcasts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Standalone microphone / audio interface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Buttons including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button &amp; scroll dial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Press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to open main menu, cancel/return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Scroll dial to highlight, press to select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7465666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444130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1.2. Turning On/Off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553999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Power button on left side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Slide to I/O icon &amp; hold for 2 sec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Startup / shutdown time: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~2 min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Correlation(?) to storage capacity of SD/SDHC card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Compatible cards: 512 MB - 32 GB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19899154" y="12455473"/>
            <a:ext cx="3293945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(Zoom, 2016)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6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5358012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130441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1.3. Power Options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343234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AC adapter (bottom):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Plug to power socket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Batteries (back side):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Two AA batteries</a:t>
            </a:r>
            <a:endParaRPr lang="en-US" sz="6400" dirty="0"/>
          </a:p>
          <a:p>
            <a:pPr marL="685800" lvl="1" indent="-342900" algn="l">
              <a:buSzPct val="100000"/>
              <a:buFont typeface="+mj-lt"/>
              <a:buAutoNum type="arabicPeriod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Bus power (left side):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USB cable to computer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7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4304185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9458832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1.3.a. Power Options: AC adapter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237851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Port on bottom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5 volts, 1 amps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8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10627147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20309838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1.3.b. Power Options: AA Batteries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870147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Housing component on back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Alkaline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or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 nickel-metal hydride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(Ni-MH, 2500 mAh)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System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Battery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-&gt;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 [Alkaline/Ni-MH]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Stamina mode: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Longer battery life vs limited functions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Open cover &amp; slide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Stamina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button to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On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Battery life: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Recommend duration is ~3-4 hrs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Alkaline: ~5.5 hrs (~8 hrs in Stamina mode)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Ni-MH: ~7.5 hrs (~10 hrs in Stamina mode)</a:t>
            </a:r>
            <a:endParaRPr lang="en-US" sz="6400" dirty="0"/>
          </a:p>
        </p:txBody>
      </p:sp>
      <p:sp>
        <p:nvSpPr>
          <p:cNvPr id="13" name="Shape 11"/>
          <p:cNvSpPr/>
          <p:nvPr/>
        </p:nvSpPr>
        <p:spPr>
          <a:xfrm>
            <a:off x="1193949" y="12455473"/>
            <a:ext cx="21999150" cy="660229"/>
          </a:xfrm>
          <a:prstGeom prst="rect">
            <a:avLst/>
          </a:prstGeom>
          <a:noFill/>
          <a:ln/>
        </p:spPr>
      </p:sp>
      <p:sp>
        <p:nvSpPr>
          <p:cNvPr id="14" name="Text 12"/>
          <p:cNvSpPr/>
          <p:nvPr/>
        </p:nvSpPr>
        <p:spPr>
          <a:xfrm>
            <a:off x="20267500" y="12455473"/>
            <a:ext cx="2925599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(Zoom, n.d.)</a:t>
            </a:r>
            <a:endParaRPr lang="en-US" sz="4000" dirty="0"/>
          </a:p>
        </p:txBody>
      </p:sp>
      <p:pic>
        <p:nvPicPr>
          <p:cNvPr id="15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6" name="Text 13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solidFill>
            <a:srgbClr val="FFFFFF">
              <a:alpha val="100000"/>
            </a:srgbClr>
          </a:solidFill>
          <a:ln/>
        </p:spPr>
      </p:sp>
      <p:sp>
        <p:nvSpPr>
          <p:cNvPr id="3" name="Shape 1"/>
          <p:cNvSpPr/>
          <p:nvPr/>
        </p:nvSpPr>
        <p:spPr>
          <a:xfrm>
            <a:off x="1193949" y="1282368"/>
            <a:ext cx="21999150" cy="11173105"/>
          </a:xfrm>
          <a:prstGeom prst="rect">
            <a:avLst/>
          </a:prstGeom>
          <a:noFill/>
          <a:ln/>
        </p:spPr>
      </p:sp>
      <p:sp>
        <p:nvSpPr>
          <p:cNvPr id="4" name="Text 2"/>
          <p:cNvSpPr/>
          <p:nvPr/>
        </p:nvSpPr>
        <p:spPr>
          <a:xfrm>
            <a:off x="22718906" y="622139"/>
            <a:ext cx="474193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r"/>
            <a:r>
              <a:rPr lang="en-US" sz="40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9</a:t>
            </a:r>
            <a:endParaRPr lang="en-US" sz="40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24387048" cy="13725144"/>
          </a:xfrm>
          <a:prstGeom prst="rect">
            <a:avLst/>
          </a:prstGeom>
          <a:noFill/>
          <a:ln/>
        </p:spPr>
      </p:sp>
      <p:sp>
        <p:nvSpPr>
          <p:cNvPr id="6" name="Shape 4"/>
          <p:cNvSpPr/>
          <p:nvPr/>
        </p:nvSpPr>
        <p:spPr>
          <a:xfrm>
            <a:off x="0" y="13268062"/>
            <a:ext cx="24387048" cy="457082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7" name="Shape 5"/>
          <p:cNvSpPr/>
          <p:nvPr/>
        </p:nvSpPr>
        <p:spPr>
          <a:xfrm>
            <a:off x="0" y="12697"/>
            <a:ext cx="457257" cy="13712447"/>
          </a:xfrm>
          <a:prstGeom prst="rect">
            <a:avLst/>
          </a:prstGeom>
          <a:solidFill>
            <a:srgbClr val="E31837">
              <a:alpha val="100000"/>
            </a:srgbClr>
          </a:solidFill>
          <a:ln/>
        </p:spPr>
      </p:sp>
      <p:sp>
        <p:nvSpPr>
          <p:cNvPr id="8" name="Shape 6"/>
          <p:cNvSpPr/>
          <p:nvPr/>
        </p:nvSpPr>
        <p:spPr>
          <a:xfrm>
            <a:off x="23929791" y="12697"/>
            <a:ext cx="457257" cy="13712447"/>
          </a:xfrm>
          <a:prstGeom prst="rect">
            <a:avLst/>
          </a:prstGeom>
          <a:solidFill>
            <a:srgbClr val="ACE6F8">
              <a:alpha val="100000"/>
            </a:srgbClr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24387048" cy="457082"/>
          </a:xfrm>
          <a:prstGeom prst="rect">
            <a:avLst/>
          </a:prstGeom>
          <a:solidFill>
            <a:srgbClr val="DBD11B">
              <a:alpha val="100000"/>
            </a:srgbClr>
          </a:solidFill>
          <a:ln/>
        </p:spPr>
      </p:sp>
      <p:sp>
        <p:nvSpPr>
          <p:cNvPr id="10" name="Shape 8"/>
          <p:cNvSpPr/>
          <p:nvPr/>
        </p:nvSpPr>
        <p:spPr>
          <a:xfrm>
            <a:off x="1193949" y="1282368"/>
            <a:ext cx="21999150" cy="8519493"/>
          </a:xfrm>
          <a:prstGeom prst="rect">
            <a:avLst/>
          </a:prstGeom>
          <a:noFill/>
          <a:ln/>
        </p:spPr>
      </p:sp>
      <p:sp>
        <p:nvSpPr>
          <p:cNvPr id="11" name="Text 9"/>
          <p:cNvSpPr/>
          <p:nvPr/>
        </p:nvSpPr>
        <p:spPr>
          <a:xfrm>
            <a:off x="1193949" y="1282368"/>
            <a:ext cx="19065083" cy="199338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96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1.3.c. Power Options: Bus Power</a:t>
            </a:r>
            <a:endParaRPr lang="en-US" sz="9600" dirty="0"/>
          </a:p>
        </p:txBody>
      </p:sp>
      <p:sp>
        <p:nvSpPr>
          <p:cNvPr id="12" name="Text 10"/>
          <p:cNvSpPr/>
          <p:nvPr/>
        </p:nvSpPr>
        <p:spPr>
          <a:xfrm>
            <a:off x="1193949" y="3478899"/>
            <a:ext cx="22270117" cy="659382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Mini-USB port on left side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Connect cable to computer with USB-A port/adapter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" pitchFamily="34" charset="0"/>
                <a:ea typeface="IBM Plex Sans Bold" pitchFamily="34" charset="-122"/>
                <a:cs typeface="IBM Plex Sans Bold" pitchFamily="34" charset="-120"/>
              </a:rPr>
              <a:t>H4n can be turned off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While turned on, select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Menu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USB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 -&gt;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[mode]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Storage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: Transfer files to computer</a:t>
            </a:r>
            <a:endParaRPr lang="en-US" sz="6400" dirty="0"/>
          </a:p>
          <a:p>
            <a:pPr marL="685800" lvl="1" indent="-342900" algn="l">
              <a:buSzPct val="100000"/>
              <a:buChar char="•"/>
            </a:pP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Bold Italic" pitchFamily="34" charset="0"/>
                <a:ea typeface="IBM Plex Sans Bold Italic" pitchFamily="34" charset="-122"/>
                <a:cs typeface="IBM Plex Sans Bold Italic" pitchFamily="34" charset="-120"/>
              </a:rPr>
              <a:t>Audio I/F </a:t>
            </a:r>
            <a:r>
              <a:rPr lang="en-US" sz="6400" dirty="0">
                <a:solidFill>
                  <a:srgbClr val="000000">
                    <a:alpha val="100000"/>
                  </a:srgbClr>
                </a:solidFill>
                <a:latin typeface="IBM Plex Sans Regular" pitchFamily="34" charset="0"/>
                <a:ea typeface="IBM Plex Sans Regular" pitchFamily="34" charset="-122"/>
                <a:cs typeface="IBM Plex Sans Regular" pitchFamily="34" charset="-120"/>
              </a:rPr>
              <a:t>(interface): Use device only as mic</a:t>
            </a:r>
            <a:endParaRPr lang="en-US" sz="6400" dirty="0"/>
          </a:p>
        </p:txBody>
      </p:sp>
      <p:pic>
        <p:nvPicPr>
          <p:cNvPr id="13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3949" y="622139"/>
            <a:ext cx="1943343" cy="914163"/>
          </a:xfrm>
          <a:prstGeom prst="rect">
            <a:avLst/>
          </a:prstGeom>
        </p:spPr>
      </p:pic>
      <p:sp>
        <p:nvSpPr>
          <p:cNvPr id="14" name="Text 11"/>
          <p:cNvSpPr/>
          <p:nvPr/>
        </p:nvSpPr>
        <p:spPr>
          <a:xfrm>
            <a:off x="1193949" y="749106"/>
            <a:ext cx="1096570" cy="82951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/>
            <a:r>
              <a:rPr lang="en-US" sz="4000" dirty="0">
                <a:solidFill>
                  <a:srgbClr val="E31837">
                    <a:alpha val="100000"/>
                  </a:srgbClr>
                </a:solidFill>
                <a:latin typeface="IBM Plex Sans Condensed Bold" pitchFamily="34" charset="0"/>
                <a:ea typeface="IBM Plex Sans Condensed Bold" pitchFamily="34" charset="-122"/>
                <a:cs typeface="IBM Plex Sans Condensed Bold" pitchFamily="34" charset="-120"/>
              </a:rPr>
              <a:t>MCL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2</cp:revision>
  <dcterms:created xsi:type="dcterms:W3CDTF">2023-04-09T23:16:15Z</dcterms:created>
  <dcterms:modified xsi:type="dcterms:W3CDTF">2023-04-10T22:28:46Z</dcterms:modified>
</cp:coreProperties>
</file>