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</p:sldIdLst>
  <p:sldSz cx="24387175" cy="13725525"/>
  <p:notesSz cx="13725525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57"/>
    <p:restoredTop sz="94610"/>
  </p:normalViewPr>
  <p:slideViewPr>
    <p:cSldViewPr snapToGrid="0" snapToObjects="1">
      <p:cViewPr varScale="1">
        <p:scale>
          <a:sx n="72" d="100"/>
          <a:sy n="72" d="100"/>
        </p:scale>
        <p:origin x="122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09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pic>
        <p:nvPicPr>
          <p:cNvPr id="10" name="Image 0" descr="Video Editing (Presented by the Media Creation Lab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1282368"/>
            <a:ext cx="21999150" cy="110334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 iMovie (Apple)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Proprietary software for iOS &amp; macOS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N/A (free with Mac/Macbook)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2.3. Final Cut Pro (Apple)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Proprietary software for macOS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Trial: 90 days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$400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2.4. DaVinci Resolve (Blackmagic)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Emerging standard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Self-contained suite (tabs at bottom of UI)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Trial: Unlimited for Resolve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$425 for Resolve Studio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2.5. Other Software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Adobe Premiere Rush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HitFilm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OpenShot Video Editor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Vegas Pro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 Standards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Common numbers &amp; letters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 Video Concepts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Resolution: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Number of pixels in frame (image)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More pixels = more detail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Aspect ratio: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Width-to-height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16:9 common for displays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Scan: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Refresh entire frame or alternating lines in frame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Progressive (p)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interlaced (i)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respectively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Frame rate: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Number of frames per second (FPS)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Most common: 30 FPS, 60 FPS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" name="Text 12"/>
          <p:cNvSpPr/>
          <p:nvPr/>
        </p:nvSpPr>
        <p:spPr>
          <a:xfrm>
            <a:off x="20102379" y="12455473"/>
            <a:ext cx="309072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(Adobe, n.d.)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 Video Resolutions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720p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(HD): 1280 x 720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1080p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(full HD): 1920 x 1080 pixels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6195995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2K: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2048 x 1080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QHD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(quad HD): 2560 x 1440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UHD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(ultra HD): 3840 x 2160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4096 x 2160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7680 x 4320 pixels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15360 x 8640 pixels</a:t>
            </a:r>
            <a:endParaRPr lang="en-US" sz="6400" dirty="0"/>
          </a:p>
        </p:txBody>
      </p:sp>
      <p:sp>
        <p:nvSpPr>
          <p:cNvPr id="14" name="Shape 12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" name="Text 13"/>
          <p:cNvSpPr/>
          <p:nvPr/>
        </p:nvSpPr>
        <p:spPr>
          <a:xfrm>
            <a:off x="20102379" y="12455473"/>
            <a:ext cx="309072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(Adobe, n.d.)</a:t>
            </a:r>
            <a:endParaRPr lang="en-US" sz="4000" dirty="0"/>
          </a:p>
        </p:txBody>
      </p:sp>
      <p:pic>
        <p:nvPicPr>
          <p:cNvPr id="16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7" name="Text 14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212000"/>
            <a:ext cx="22405600" cy="358047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It’s better to 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go down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in resolution </a:t>
            </a:r>
            <a:endParaRPr lang="en-US" sz="9600" dirty="0"/>
          </a:p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than 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up (in general)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 dirty="0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49136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 Video &amp; Audio Formats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5526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1200150" lvl="1" indent="-857250" algn="l">
              <a:buSzPct val="100000"/>
              <a:buFont typeface="Arial" panose="020B0604020202020204" pitchFamily="34" charset="0"/>
              <a:buChar char="•"/>
            </a:pPr>
            <a:r>
              <a:rPr lang="en-CA" sz="6600" dirty="0">
                <a:effectLst/>
              </a:rPr>
              <a:t>Video:</a:t>
            </a:r>
            <a:br>
              <a:rPr lang="en-CA" sz="6600" dirty="0">
                <a:effectLst/>
              </a:rPr>
            </a:br>
            <a:r>
              <a:rPr lang="en-CA" sz="6600" dirty="0">
                <a:effectLst/>
              </a:rPr>
              <a:t>MP4 recommended for modern publishing</a:t>
            </a:r>
            <a:br>
              <a:rPr lang="en-CA" sz="6600" dirty="0">
                <a:effectLst/>
              </a:rPr>
            </a:br>
            <a:r>
              <a:rPr lang="en-CA" sz="6600" dirty="0">
                <a:effectLst/>
              </a:rPr>
              <a:t>AVI or MOV recommended for preservation</a:t>
            </a:r>
          </a:p>
          <a:p>
            <a:pPr marL="1200150" lvl="1" indent="-857250" algn="l">
              <a:buSzPct val="100000"/>
              <a:buFont typeface="Arial" panose="020B0604020202020204" pitchFamily="34" charset="0"/>
              <a:buChar char="•"/>
            </a:pPr>
            <a:r>
              <a:rPr lang="en-CA" sz="6600" dirty="0">
                <a:effectLst/>
              </a:rPr>
              <a:t>Audio:</a:t>
            </a:r>
            <a:br>
              <a:rPr lang="en-CA" sz="6600" dirty="0">
                <a:effectLst/>
              </a:rPr>
            </a:br>
            <a:r>
              <a:rPr lang="en-CA" sz="6600" dirty="0">
                <a:effectLst/>
              </a:rPr>
              <a:t>MP3 recommended for modern publishing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 Anatomy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Common forms/structures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557599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Contents</a:t>
            </a:r>
            <a:endParaRPr lang="en-US" sz="9600" dirty="0"/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526913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" name="Shape 11"/>
          <p:cNvSpPr/>
          <p:nvPr/>
        </p:nvSpPr>
        <p:spPr>
          <a:xfrm>
            <a:off x="1193949" y="3478899"/>
            <a:ext cx="10999575" cy="526913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" name="Shape 12"/>
          <p:cNvSpPr/>
          <p:nvPr/>
        </p:nvSpPr>
        <p:spPr>
          <a:xfrm>
            <a:off x="1193949" y="3478899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5" name="Shape 13"/>
          <p:cNvSpPr/>
          <p:nvPr/>
        </p:nvSpPr>
        <p:spPr>
          <a:xfrm>
            <a:off x="1193949" y="3478899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" name="Text 14"/>
          <p:cNvSpPr/>
          <p:nvPr/>
        </p:nvSpPr>
        <p:spPr>
          <a:xfrm>
            <a:off x="1879835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1.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3478899"/>
            <a:ext cx="9284860" cy="1053827"/>
          </a:xfrm>
          <a:prstGeom prst="rect">
            <a:avLst/>
          </a:prstGeom>
        </p:spPr>
      </p:pic>
      <p:sp>
        <p:nvSpPr>
          <p:cNvPr id="18" name="Shape 15"/>
          <p:cNvSpPr/>
          <p:nvPr/>
        </p:nvSpPr>
        <p:spPr>
          <a:xfrm>
            <a:off x="2908664" y="3478899"/>
            <a:ext cx="885300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9" name="Text 16"/>
          <p:cNvSpPr/>
          <p:nvPr/>
        </p:nvSpPr>
        <p:spPr>
          <a:xfrm>
            <a:off x="2908664" y="3478899"/>
            <a:ext cx="3840113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Hardware</a:t>
            </a:r>
            <a:endParaRPr lang="en-US" sz="6400" dirty="0"/>
          </a:p>
        </p:txBody>
      </p:sp>
      <p:sp>
        <p:nvSpPr>
          <p:cNvPr id="20" name="Shape 17"/>
          <p:cNvSpPr/>
          <p:nvPr/>
        </p:nvSpPr>
        <p:spPr>
          <a:xfrm>
            <a:off x="11888686" y="3478899"/>
            <a:ext cx="30483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" name="Text 18"/>
          <p:cNvSpPr/>
          <p:nvPr/>
        </p:nvSpPr>
        <p:spPr>
          <a:xfrm>
            <a:off x="11888686" y="3675698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22" name="Shape 19"/>
          <p:cNvSpPr/>
          <p:nvPr/>
        </p:nvSpPr>
        <p:spPr>
          <a:xfrm>
            <a:off x="1193949" y="4532726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" name="Shape 20"/>
          <p:cNvSpPr/>
          <p:nvPr/>
        </p:nvSpPr>
        <p:spPr>
          <a:xfrm>
            <a:off x="1193949" y="4532726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4" name="Text 21"/>
          <p:cNvSpPr/>
          <p:nvPr/>
        </p:nvSpPr>
        <p:spPr>
          <a:xfrm>
            <a:off x="1879835" y="4532726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2.</a:t>
            </a:r>
            <a:endParaRPr lang="en-US" sz="6400" dirty="0"/>
          </a:p>
        </p:txBody>
      </p:sp>
      <p:pic>
        <p:nvPicPr>
          <p:cNvPr id="2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4532726"/>
            <a:ext cx="9284860" cy="1053827"/>
          </a:xfrm>
          <a:prstGeom prst="rect">
            <a:avLst/>
          </a:prstGeom>
        </p:spPr>
      </p:pic>
      <p:sp>
        <p:nvSpPr>
          <p:cNvPr id="26" name="Shape 22"/>
          <p:cNvSpPr/>
          <p:nvPr/>
        </p:nvSpPr>
        <p:spPr>
          <a:xfrm>
            <a:off x="2908664" y="4532726"/>
            <a:ext cx="885300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7" name="Text 23"/>
          <p:cNvSpPr/>
          <p:nvPr/>
        </p:nvSpPr>
        <p:spPr>
          <a:xfrm>
            <a:off x="2908664" y="4532726"/>
            <a:ext cx="3535275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Software</a:t>
            </a:r>
            <a:endParaRPr lang="en-US" sz="6400" dirty="0"/>
          </a:p>
        </p:txBody>
      </p:sp>
      <p:sp>
        <p:nvSpPr>
          <p:cNvPr id="28" name="Shape 24"/>
          <p:cNvSpPr/>
          <p:nvPr/>
        </p:nvSpPr>
        <p:spPr>
          <a:xfrm>
            <a:off x="11888686" y="4532726"/>
            <a:ext cx="30483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" name="Text 25"/>
          <p:cNvSpPr/>
          <p:nvPr/>
        </p:nvSpPr>
        <p:spPr>
          <a:xfrm>
            <a:off x="11888686" y="4729525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30" name="Shape 26"/>
          <p:cNvSpPr/>
          <p:nvPr/>
        </p:nvSpPr>
        <p:spPr>
          <a:xfrm>
            <a:off x="1193949" y="5586553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1" name="Shape 27"/>
          <p:cNvSpPr/>
          <p:nvPr/>
        </p:nvSpPr>
        <p:spPr>
          <a:xfrm>
            <a:off x="1193949" y="5586553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2" name="Text 28"/>
          <p:cNvSpPr/>
          <p:nvPr/>
        </p:nvSpPr>
        <p:spPr>
          <a:xfrm>
            <a:off x="1879835" y="5586553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3.</a:t>
            </a:r>
            <a:endParaRPr lang="en-US" sz="6400" dirty="0"/>
          </a:p>
        </p:txBody>
      </p:sp>
      <p:pic>
        <p:nvPicPr>
          <p:cNvPr id="33" name="Image 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5586553"/>
            <a:ext cx="9284860" cy="1053827"/>
          </a:xfrm>
          <a:prstGeom prst="rect">
            <a:avLst/>
          </a:prstGeom>
        </p:spPr>
      </p:pic>
      <p:sp>
        <p:nvSpPr>
          <p:cNvPr id="34" name="Shape 29"/>
          <p:cNvSpPr/>
          <p:nvPr/>
        </p:nvSpPr>
        <p:spPr>
          <a:xfrm>
            <a:off x="2908664" y="5586553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" name="Text 30"/>
          <p:cNvSpPr/>
          <p:nvPr/>
        </p:nvSpPr>
        <p:spPr>
          <a:xfrm>
            <a:off x="2908664" y="5586553"/>
            <a:ext cx="399253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Standards</a:t>
            </a:r>
            <a:endParaRPr lang="en-US" sz="6400" dirty="0"/>
          </a:p>
        </p:txBody>
      </p:sp>
      <p:sp>
        <p:nvSpPr>
          <p:cNvPr id="36" name="Shape 31"/>
          <p:cNvSpPr/>
          <p:nvPr/>
        </p:nvSpPr>
        <p:spPr>
          <a:xfrm>
            <a:off x="11583848" y="5586553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7" name="Text 32"/>
          <p:cNvSpPr/>
          <p:nvPr/>
        </p:nvSpPr>
        <p:spPr>
          <a:xfrm>
            <a:off x="11583848" y="5783352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38" name="Shape 33"/>
          <p:cNvSpPr/>
          <p:nvPr/>
        </p:nvSpPr>
        <p:spPr>
          <a:xfrm>
            <a:off x="1193949" y="6640380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9" name="Shape 34"/>
          <p:cNvSpPr/>
          <p:nvPr/>
        </p:nvSpPr>
        <p:spPr>
          <a:xfrm>
            <a:off x="1193949" y="6640380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0" name="Text 35"/>
          <p:cNvSpPr/>
          <p:nvPr/>
        </p:nvSpPr>
        <p:spPr>
          <a:xfrm>
            <a:off x="1879835" y="6640380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4.</a:t>
            </a:r>
            <a:endParaRPr lang="en-US" sz="6400" dirty="0"/>
          </a:p>
        </p:txBody>
      </p:sp>
      <p:pic>
        <p:nvPicPr>
          <p:cNvPr id="41" name="Image 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6640380"/>
            <a:ext cx="9284860" cy="1053827"/>
          </a:xfrm>
          <a:prstGeom prst="rect">
            <a:avLst/>
          </a:prstGeom>
        </p:spPr>
      </p:pic>
      <p:sp>
        <p:nvSpPr>
          <p:cNvPr id="42" name="Shape 36"/>
          <p:cNvSpPr/>
          <p:nvPr/>
        </p:nvSpPr>
        <p:spPr>
          <a:xfrm>
            <a:off x="2908664" y="6640380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3" name="Text 37"/>
          <p:cNvSpPr/>
          <p:nvPr/>
        </p:nvSpPr>
        <p:spPr>
          <a:xfrm>
            <a:off x="2908664" y="6640380"/>
            <a:ext cx="3535275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Anatomy</a:t>
            </a:r>
            <a:endParaRPr lang="en-US" sz="6400" dirty="0"/>
          </a:p>
        </p:txBody>
      </p:sp>
      <p:sp>
        <p:nvSpPr>
          <p:cNvPr id="44" name="Shape 38"/>
          <p:cNvSpPr/>
          <p:nvPr/>
        </p:nvSpPr>
        <p:spPr>
          <a:xfrm>
            <a:off x="11583848" y="6640380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5" name="Text 39"/>
          <p:cNvSpPr/>
          <p:nvPr/>
        </p:nvSpPr>
        <p:spPr>
          <a:xfrm>
            <a:off x="11583848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46" name="Shape 40"/>
          <p:cNvSpPr/>
          <p:nvPr/>
        </p:nvSpPr>
        <p:spPr>
          <a:xfrm>
            <a:off x="1193949" y="7694207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7" name="Shape 41"/>
          <p:cNvSpPr/>
          <p:nvPr/>
        </p:nvSpPr>
        <p:spPr>
          <a:xfrm>
            <a:off x="1193949" y="7694207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8" name="Text 42"/>
          <p:cNvSpPr/>
          <p:nvPr/>
        </p:nvSpPr>
        <p:spPr>
          <a:xfrm>
            <a:off x="1879835" y="7694207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5.</a:t>
            </a:r>
            <a:endParaRPr lang="en-US" sz="6400" dirty="0"/>
          </a:p>
        </p:txBody>
      </p:sp>
      <p:pic>
        <p:nvPicPr>
          <p:cNvPr id="49" name="Image 4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664" y="7694207"/>
            <a:ext cx="9284860" cy="1053827"/>
          </a:xfrm>
          <a:prstGeom prst="rect">
            <a:avLst/>
          </a:prstGeom>
        </p:spPr>
      </p:pic>
      <p:sp>
        <p:nvSpPr>
          <p:cNvPr id="50" name="Shape 43"/>
          <p:cNvSpPr/>
          <p:nvPr/>
        </p:nvSpPr>
        <p:spPr>
          <a:xfrm>
            <a:off x="2908664" y="7694207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" name="Text 44"/>
          <p:cNvSpPr/>
          <p:nvPr/>
        </p:nvSpPr>
        <p:spPr>
          <a:xfrm>
            <a:off x="2908664" y="7694207"/>
            <a:ext cx="3001809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Actions</a:t>
            </a:r>
            <a:endParaRPr lang="en-US" sz="6400" dirty="0"/>
          </a:p>
        </p:txBody>
      </p:sp>
      <p:sp>
        <p:nvSpPr>
          <p:cNvPr id="52" name="Shape 45"/>
          <p:cNvSpPr/>
          <p:nvPr/>
        </p:nvSpPr>
        <p:spPr>
          <a:xfrm>
            <a:off x="11583848" y="7694207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3" name="Text 46"/>
          <p:cNvSpPr/>
          <p:nvPr/>
        </p:nvSpPr>
        <p:spPr>
          <a:xfrm>
            <a:off x="11583848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4" name="Shape 47"/>
          <p:cNvSpPr/>
          <p:nvPr/>
        </p:nvSpPr>
        <p:spPr>
          <a:xfrm>
            <a:off x="12193524" y="3478899"/>
            <a:ext cx="10999575" cy="526913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5" name="Shape 48"/>
          <p:cNvSpPr/>
          <p:nvPr/>
        </p:nvSpPr>
        <p:spPr>
          <a:xfrm>
            <a:off x="12193524" y="3478899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" name="Shape 49"/>
          <p:cNvSpPr/>
          <p:nvPr/>
        </p:nvSpPr>
        <p:spPr>
          <a:xfrm>
            <a:off x="12193524" y="3478899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7" name="Text 50"/>
          <p:cNvSpPr/>
          <p:nvPr/>
        </p:nvSpPr>
        <p:spPr>
          <a:xfrm>
            <a:off x="12879410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6.</a:t>
            </a:r>
            <a:endParaRPr lang="en-US" sz="6400" dirty="0"/>
          </a:p>
        </p:txBody>
      </p:sp>
      <p:pic>
        <p:nvPicPr>
          <p:cNvPr id="58" name="Image 5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3478899"/>
            <a:ext cx="9284860" cy="1053827"/>
          </a:xfrm>
          <a:prstGeom prst="rect">
            <a:avLst/>
          </a:prstGeom>
        </p:spPr>
      </p:pic>
      <p:sp>
        <p:nvSpPr>
          <p:cNvPr id="59" name="Shape 51"/>
          <p:cNvSpPr/>
          <p:nvPr/>
        </p:nvSpPr>
        <p:spPr>
          <a:xfrm>
            <a:off x="13908238" y="3478899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0" name="Text 52"/>
          <p:cNvSpPr/>
          <p:nvPr/>
        </p:nvSpPr>
        <p:spPr>
          <a:xfrm>
            <a:off x="13908238" y="3478899"/>
            <a:ext cx="4195758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Physiology</a:t>
            </a:r>
            <a:endParaRPr lang="en-US" sz="6400" dirty="0"/>
          </a:p>
        </p:txBody>
      </p:sp>
      <p:sp>
        <p:nvSpPr>
          <p:cNvPr id="61" name="Shape 53"/>
          <p:cNvSpPr/>
          <p:nvPr/>
        </p:nvSpPr>
        <p:spPr>
          <a:xfrm>
            <a:off x="22583423" y="3478899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" name="Text 54"/>
          <p:cNvSpPr/>
          <p:nvPr/>
        </p:nvSpPr>
        <p:spPr>
          <a:xfrm>
            <a:off x="22583423" y="3675698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32</a:t>
            </a:r>
            <a:endParaRPr lang="en-US" sz="4000" dirty="0"/>
          </a:p>
        </p:txBody>
      </p:sp>
      <p:sp>
        <p:nvSpPr>
          <p:cNvPr id="63" name="Shape 55"/>
          <p:cNvSpPr/>
          <p:nvPr/>
        </p:nvSpPr>
        <p:spPr>
          <a:xfrm>
            <a:off x="12193524" y="4532726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4" name="Shape 56"/>
          <p:cNvSpPr/>
          <p:nvPr/>
        </p:nvSpPr>
        <p:spPr>
          <a:xfrm>
            <a:off x="12193524" y="4532726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5" name="Text 57"/>
          <p:cNvSpPr/>
          <p:nvPr/>
        </p:nvSpPr>
        <p:spPr>
          <a:xfrm>
            <a:off x="12879410" y="4532726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7.</a:t>
            </a:r>
            <a:endParaRPr lang="en-US" sz="6400" dirty="0"/>
          </a:p>
        </p:txBody>
      </p:sp>
      <p:pic>
        <p:nvPicPr>
          <p:cNvPr id="66" name="Image 6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4532726"/>
            <a:ext cx="9284860" cy="1053827"/>
          </a:xfrm>
          <a:prstGeom prst="rect">
            <a:avLst/>
          </a:prstGeom>
        </p:spPr>
      </p:pic>
      <p:sp>
        <p:nvSpPr>
          <p:cNvPr id="67" name="Shape 58"/>
          <p:cNvSpPr/>
          <p:nvPr/>
        </p:nvSpPr>
        <p:spPr>
          <a:xfrm>
            <a:off x="13908238" y="4532726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8" name="Text 59"/>
          <p:cNvSpPr/>
          <p:nvPr/>
        </p:nvSpPr>
        <p:spPr>
          <a:xfrm>
            <a:off x="13908238" y="4532726"/>
            <a:ext cx="239213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Audio</a:t>
            </a:r>
            <a:endParaRPr lang="en-US" sz="6400" dirty="0"/>
          </a:p>
        </p:txBody>
      </p:sp>
      <p:sp>
        <p:nvSpPr>
          <p:cNvPr id="69" name="Shape 60"/>
          <p:cNvSpPr/>
          <p:nvPr/>
        </p:nvSpPr>
        <p:spPr>
          <a:xfrm>
            <a:off x="22583423" y="4532726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0" name="Text 61"/>
          <p:cNvSpPr/>
          <p:nvPr/>
        </p:nvSpPr>
        <p:spPr>
          <a:xfrm>
            <a:off x="22583423" y="4729525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46</a:t>
            </a:r>
            <a:endParaRPr lang="en-US" sz="4000" dirty="0"/>
          </a:p>
        </p:txBody>
      </p:sp>
      <p:sp>
        <p:nvSpPr>
          <p:cNvPr id="71" name="Shape 62"/>
          <p:cNvSpPr/>
          <p:nvPr/>
        </p:nvSpPr>
        <p:spPr>
          <a:xfrm>
            <a:off x="12193524" y="5586553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2" name="Shape 63"/>
          <p:cNvSpPr/>
          <p:nvPr/>
        </p:nvSpPr>
        <p:spPr>
          <a:xfrm>
            <a:off x="12193524" y="5586553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3" name="Text 64"/>
          <p:cNvSpPr/>
          <p:nvPr/>
        </p:nvSpPr>
        <p:spPr>
          <a:xfrm>
            <a:off x="12879410" y="5586553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8.</a:t>
            </a:r>
            <a:endParaRPr lang="en-US" sz="6400" dirty="0"/>
          </a:p>
        </p:txBody>
      </p:sp>
      <p:pic>
        <p:nvPicPr>
          <p:cNvPr id="74" name="Image 7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5586553"/>
            <a:ext cx="9284860" cy="1053827"/>
          </a:xfrm>
          <a:prstGeom prst="rect">
            <a:avLst/>
          </a:prstGeom>
        </p:spPr>
      </p:pic>
      <p:sp>
        <p:nvSpPr>
          <p:cNvPr id="75" name="Shape 65"/>
          <p:cNvSpPr/>
          <p:nvPr/>
        </p:nvSpPr>
        <p:spPr>
          <a:xfrm>
            <a:off x="13908238" y="5586553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6" name="Text 66"/>
          <p:cNvSpPr/>
          <p:nvPr/>
        </p:nvSpPr>
        <p:spPr>
          <a:xfrm>
            <a:off x="13908238" y="5586553"/>
            <a:ext cx="3725799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Workflow</a:t>
            </a:r>
            <a:endParaRPr lang="en-US" sz="6400" dirty="0"/>
          </a:p>
        </p:txBody>
      </p:sp>
      <p:sp>
        <p:nvSpPr>
          <p:cNvPr id="77" name="Shape 67"/>
          <p:cNvSpPr/>
          <p:nvPr/>
        </p:nvSpPr>
        <p:spPr>
          <a:xfrm>
            <a:off x="22583423" y="5586553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8" name="Text 68"/>
          <p:cNvSpPr/>
          <p:nvPr/>
        </p:nvSpPr>
        <p:spPr>
          <a:xfrm>
            <a:off x="22583423" y="5783352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61</a:t>
            </a:r>
            <a:endParaRPr lang="en-US" sz="4000" dirty="0"/>
          </a:p>
        </p:txBody>
      </p:sp>
      <p:sp>
        <p:nvSpPr>
          <p:cNvPr id="79" name="Shape 69"/>
          <p:cNvSpPr/>
          <p:nvPr/>
        </p:nvSpPr>
        <p:spPr>
          <a:xfrm>
            <a:off x="12193524" y="6640380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0" name="Shape 70"/>
          <p:cNvSpPr/>
          <p:nvPr/>
        </p:nvSpPr>
        <p:spPr>
          <a:xfrm>
            <a:off x="12193524" y="6640380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1" name="Text 71"/>
          <p:cNvSpPr/>
          <p:nvPr/>
        </p:nvSpPr>
        <p:spPr>
          <a:xfrm>
            <a:off x="12879410" y="6640380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9.</a:t>
            </a:r>
            <a:endParaRPr lang="en-US" sz="6400" dirty="0"/>
          </a:p>
        </p:txBody>
      </p:sp>
      <p:pic>
        <p:nvPicPr>
          <p:cNvPr id="82" name="Image 8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6640380"/>
            <a:ext cx="9284860" cy="1053827"/>
          </a:xfrm>
          <a:prstGeom prst="rect">
            <a:avLst/>
          </a:prstGeom>
        </p:spPr>
      </p:pic>
      <p:sp>
        <p:nvSpPr>
          <p:cNvPr id="83" name="Shape 72"/>
          <p:cNvSpPr/>
          <p:nvPr/>
        </p:nvSpPr>
        <p:spPr>
          <a:xfrm>
            <a:off x="13908238" y="6640380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4" name="Text 73"/>
          <p:cNvSpPr/>
          <p:nvPr/>
        </p:nvSpPr>
        <p:spPr>
          <a:xfrm>
            <a:off x="13908238" y="6640380"/>
            <a:ext cx="3243139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Practice</a:t>
            </a:r>
            <a:endParaRPr lang="en-US" sz="6400" dirty="0"/>
          </a:p>
        </p:txBody>
      </p:sp>
      <p:sp>
        <p:nvSpPr>
          <p:cNvPr id="85" name="Shape 74"/>
          <p:cNvSpPr/>
          <p:nvPr/>
        </p:nvSpPr>
        <p:spPr>
          <a:xfrm>
            <a:off x="22583423" y="6640380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6" name="Text 75"/>
          <p:cNvSpPr/>
          <p:nvPr/>
        </p:nvSpPr>
        <p:spPr>
          <a:xfrm>
            <a:off x="22583423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66</a:t>
            </a:r>
            <a:endParaRPr lang="en-US" sz="4000" dirty="0"/>
          </a:p>
        </p:txBody>
      </p:sp>
      <p:sp>
        <p:nvSpPr>
          <p:cNvPr id="87" name="Shape 76"/>
          <p:cNvSpPr/>
          <p:nvPr/>
        </p:nvSpPr>
        <p:spPr>
          <a:xfrm>
            <a:off x="12193524" y="7694207"/>
            <a:ext cx="10999575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8" name="Shape 77"/>
          <p:cNvSpPr/>
          <p:nvPr/>
        </p:nvSpPr>
        <p:spPr>
          <a:xfrm>
            <a:off x="12193524" y="7694207"/>
            <a:ext cx="158769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pic>
        <p:nvPicPr>
          <p:cNvPr id="89" name="Image 9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8238" y="7694207"/>
            <a:ext cx="9284860" cy="1053827"/>
          </a:xfrm>
          <a:prstGeom prst="rect">
            <a:avLst/>
          </a:prstGeom>
        </p:spPr>
      </p:pic>
      <p:sp>
        <p:nvSpPr>
          <p:cNvPr id="90" name="Shape 78"/>
          <p:cNvSpPr/>
          <p:nvPr/>
        </p:nvSpPr>
        <p:spPr>
          <a:xfrm>
            <a:off x="13908238" y="7694207"/>
            <a:ext cx="8548168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1" name="Text 79"/>
          <p:cNvSpPr/>
          <p:nvPr/>
        </p:nvSpPr>
        <p:spPr>
          <a:xfrm>
            <a:off x="13908238" y="7694207"/>
            <a:ext cx="438628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References</a:t>
            </a:r>
            <a:endParaRPr lang="en-US" sz="6400" dirty="0"/>
          </a:p>
        </p:txBody>
      </p:sp>
      <p:sp>
        <p:nvSpPr>
          <p:cNvPr id="92" name="Shape 80"/>
          <p:cNvSpPr/>
          <p:nvPr/>
        </p:nvSpPr>
        <p:spPr>
          <a:xfrm>
            <a:off x="22583423" y="7694207"/>
            <a:ext cx="609676" cy="105382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3" name="Text 81"/>
          <p:cNvSpPr/>
          <p:nvPr/>
        </p:nvSpPr>
        <p:spPr>
          <a:xfrm>
            <a:off x="22583423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68</a:t>
            </a:r>
            <a:endParaRPr lang="en-US" sz="4000" dirty="0"/>
          </a:p>
        </p:txBody>
      </p:sp>
      <p:pic>
        <p:nvPicPr>
          <p:cNvPr id="94" name="Image 10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95" name="Text 8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4.1. Main Anatomy: User Interface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Most actions/commands &amp; elements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Media pool: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All files available for current work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Playback viewer: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Image/video of current work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Icons of actions for playback, editing, view</a:t>
            </a:r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</a:rPr>
              <a:t>Tabs/toggles: Open/close panels for effects, modifiers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Timeline: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Entire duration of work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Canvas: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Lanes (layers) for audio/video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Properties panels: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Form elements to adjust parameters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212000"/>
            <a:ext cx="22405600" cy="358047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Many apps let you </a:t>
            </a:r>
            <a:endParaRPr lang="en-US" sz="9600" dirty="0"/>
          </a:p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customize their UI elements.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4.2. Special Anatomy: Timeline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Playhead: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Vertical line showing current point in timeline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Scrubbing: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Clicking &amp; dragging playhead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Skimmer (if applicable):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Position of cursor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Skimming: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Moving cursor along timeline/lanes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4.3. Special Anatomy: Canvas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Video lanes: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Higher position = higher precedence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Audio lanes: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Audio as waveforms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Markers: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User-set on individual lanes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Contextual-actions menu: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on lane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4.4. Information Organization: Level 1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Top-level (proprietary) data-container, saved to storage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Has links to imported media files (originals/copies)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Vocabularies: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Library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Project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4.5. Information Organization: Level 2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Container within top-level container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Can have sibling containers (same level)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Vocabularies: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N/A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Event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N/A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4.6. Information Organization: Level 3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Container with audio/video lanes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Can have sibling containers (same level)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Exported as files in standard formats (e.g., MP4)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Vocabularies: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Sequence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Timeline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4.7. Information Organization: Review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Level 1 / Level 2 / Level 3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Project / (none) / Sequence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Library / Event /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Project / (none) / Timeline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Metaphor: Academic year / course(s) / assignment(s)</a:t>
            </a:r>
          </a:p>
          <a:p>
            <a:pPr marL="685800" lvl="1" indent="-342900" algn="l">
              <a:buSzPct val="100000"/>
              <a:buChar char="•"/>
            </a:pPr>
            <a:endParaRPr lang="en-US" sz="6400" dirty="0">
              <a:solidFill>
                <a:srgbClr val="000000">
                  <a:alpha val="100000"/>
                </a:srgbClr>
              </a:solidFill>
              <a:latin typeface="IBM Plex Sans Regular" pitchFamily="34" charset="0"/>
              <a:ea typeface="IBM Plex Sans Regular" pitchFamily="34" charset="-122"/>
            </a:endParaRPr>
          </a:p>
          <a:p>
            <a:pPr marL="685800" lvl="1" indent="-342900" algn="l">
              <a:buSzPct val="100000"/>
              <a:buChar char="•"/>
            </a:pPr>
            <a:r>
              <a:rPr lang="en-CA" sz="6400" dirty="0">
                <a:effectLst/>
                <a:latin typeface="IBM Plex Sans" panose="020B0503050203000203" pitchFamily="34" charset="0"/>
              </a:rPr>
              <a:t>Premiere &amp; Resolve: Bins (optional) at Level 3</a:t>
            </a:r>
          </a:p>
          <a:p>
            <a:pPr marL="1600200" lvl="3" indent="-342900">
              <a:buSzPct val="100000"/>
              <a:buChar char="•"/>
            </a:pPr>
            <a:r>
              <a:rPr lang="en-CA" sz="6400" dirty="0">
                <a:effectLst/>
                <a:latin typeface="IBM Plex Sans" panose="020B0503050203000203" pitchFamily="34" charset="0"/>
              </a:rPr>
              <a:t>Bins: Optional folders/filters for media files</a:t>
            </a:r>
            <a:endParaRPr lang="en-US" sz="6400" dirty="0">
              <a:solidFill>
                <a:srgbClr val="000000">
                  <a:alpha val="100000"/>
                </a:srgbClr>
              </a:solidFill>
              <a:latin typeface="IBM Plex Sans" panose="020B0503050203000203" pitchFamily="34" charset="0"/>
              <a:ea typeface="IBM Plex Sans Regular" pitchFamily="34" charset="-122"/>
            </a:endParaRPr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 Actions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Knowing how to do, knowing how to know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5.1. Different Methods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e.g.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Edit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Trim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Clip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View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Help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Contextual-actions menus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Keyboard shortcuts 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 Hardware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Software works as well as hardware allows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5.2. Keyboard Shortcuts: Playback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Spacebar: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Play/pause/resume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Stop (freezes playhead)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J: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Play reverse; press again to increase speed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L: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Play forward; press again to increase speed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 (hold) + L, or Right: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Go to next frame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K (hold) + J, or Left: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Go to previous frame</a:t>
            </a:r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</a:rPr>
              <a:t>Up / Down: Skip to start / end of current clip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Set marker on lane/timeline at playhead’s position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5.3. Information Gaps: Strategies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Toolbars: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Icons convey use, tool-tips show labels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Menu bar: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Contains actions organized into categories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Contextual action-menus: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List applicable actions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Help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menu: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Highlight actions in menu bar, if applicable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Web search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 Physiology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Common functions/actions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6.1. Creating Data-Containers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[Level 1 container]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New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[Level 2 container]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New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[Level 3 container] 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Level 1 / Level 2 / Level 3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Project / (none) / Sequence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Library / Event / Project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Project / (none) / Timeline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6.2. Importing Files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Import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Media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file(s) to import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Enable file-copying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import/open button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Default: Create link to original file (must preserve)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Option to copy to chosen location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Copy within Library (Level 1)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Option to copy within Library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6.3. Adding Clips to Canvas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Drag file(s) from file pool to canvas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Drag to different lane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Split audio and video from audio-video file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Menu 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Contextual-action menu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6.4. Trimming Clips: Edge Drag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tool/mode (arrow icon)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Move cursor to edge of clip (watch for cursor change)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&amp; drag edge of clip inward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0411303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Skip Step 1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6.5. Trimming Clips: Split &amp; Delete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blade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tool/mode (razorblade or scissors icon)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lane of clip at desired split-point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selection tool (arrow icon or KB shortcut)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sub-clip and delete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Modify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Split Clip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(skips Steps 1-2)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keyboard shortcut to skip Steps 1-3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Ctrl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Cmd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(split at playhead)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 &amp; 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Cmd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B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(split at skimmer)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Ctrl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B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Cmd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+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B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(split at playhead)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6.6. Adding Transitions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browser for effects/transitions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Transitions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(top of UI)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Transitions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icon (rightmost, near timeline)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 (top-left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Open relevant sub-folder within browser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Drag transition-preset onto split-point in lane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1422577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1.1. Hardware Concepts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CPU: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Speed of tasks (Ghz)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Cores (of CPU):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Efficiency/number of tasks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RAM (Memory):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Complexity of tasks (GB)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Storage: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Amount of saved content (GB, TB)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GPU (or video/graphics card):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Complexity of imagery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6.7. Adding Titles/Text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browser for titles/text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Graphics and Titles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New Layer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Text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Titles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(top of UI)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icon (top-left of UI)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Effects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 (top-left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Open relevant sub-folder within browser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Drag title-preset onto topmost lane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Skips Steps 2-3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6.8. Editing Titles/Text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58720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Zoom out playback-viewer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Double-click text-container (opens properties panel)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sans-serif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typeface/font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18" charset="0"/>
                <a:ea typeface="Gentium Book Basic Regular" pitchFamily="34" charset="-122"/>
                <a:cs typeface="Times New Roman" panose="02020603050405020304" pitchFamily="18" charset="0"/>
              </a:rPr>
              <a:t>Avoid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18" charset="0"/>
                <a:ea typeface="Gentium Book Basic Bold" pitchFamily="34" charset="-122"/>
                <a:cs typeface="Times New Roman" panose="02020603050405020304" pitchFamily="18" charset="0"/>
              </a:rPr>
              <a:t>serif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Times New Roman" panose="02020603050405020304" pitchFamily="18" charset="0"/>
                <a:ea typeface="Gentium Book Basic Regular" pitchFamily="34" charset="-122"/>
                <a:cs typeface="Times New Roman" panose="02020603050405020304" pitchFamily="18" charset="0"/>
              </a:rPr>
              <a:t> typeface/font</a:t>
            </a: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size for readability in smaller viewing area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Set text to light colour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stroke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(outline) to dark colour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Drag edges of text container as needed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6.9a. Exporting: Premiere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(top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(bottom-right of UI)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6.9b. Exporting: iMovie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Share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Next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location and filename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Alternative to Step 1: Click Share icon (top-right of UI)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6.9c. Exporting: Final Cut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Share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Settings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Next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location and filename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Alternative to Step 1: Click Share icon (top-right of UI)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6.9d. Exporting: Resolve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Deliver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(rocket-ship icon, bottom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 (left-side panel)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Export Video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checkbox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Add to Render Queue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(bottom-left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location and filename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Save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file(s) in queue (right-side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Render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 Audio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‘Visual is two-thirds audio’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7.1. Audio Concepts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Volume: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Measurement in decibels (dB)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Peak: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Max volume of audio source within some period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Gain: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Change to volume (dB)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Ideal-peaks vary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Primary/foreground audio: -12 dB to -6 dB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Secondary/background audio: -24 dB to -18 dB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7.2. Volume Levels/Meters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Meter: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Bars with coloured parts, includes peak-markers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5142168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Enable meter including dB scale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Default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N/A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Show in 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Meters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Show Panel in 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Meters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7.3a. Adjusting Volume: Premiere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Essential Sound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audio tag (type) 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Edit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 of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Essential Sound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Dialogue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Repair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Reduce Noise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Clip 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Level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0411303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(Alternative) Right-click audio clip &amp;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Gain...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Enter value in appropriate field &amp; click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OK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1806165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1.2a. Know Your Hardware: PC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Type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“System Information”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into Windows taskbar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System Information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app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7.3b. Adjusting Volume: iMovie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volume tab (speaker icon, top-right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Click noise reduction/equalizer tab (bar-graphs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7.3c. Adjusting Volume: Final Cut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Audio Inspector (speaker icon, top-right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Enhancements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Voice Isolation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Enhancements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Noise Removal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7.3d. Adjusting Volume: Resolve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containing audio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Inspector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 (top-right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tab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settings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Dialogue Leveler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Background reduction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212000"/>
            <a:ext cx="22405600" cy="358047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 record audio, ensure permission in your computer’s (privacy) settings.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7.4a. Recording Voiceover: Premiere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playhead at desired 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Choose lane for voiceover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mic icon in lane’s toolbar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Talk into computer’s selected input device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mic icon to stop recording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9357476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Note: Voiceover replaces any overlapped audio in lane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7.4b. Recording Voiceover: iMovie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playhead at desired 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clip in canvas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mic icon below playback viewer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Click Voiceover Options (sliders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Adjust options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button (red circle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Talk into selected input device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Stop Recording button (red square icon)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7.4c. Recording Voiceover: Final Cut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playhead at desired point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Record Voiceover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(Optional) Adjust settings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Record button (red circle icon)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Talk into selected input device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Stop Recording button (red square icon)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7.4d. Recording Voiceover: Resolve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Fairlight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tab (musical-note icon, bottom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Right-click anywhere on track list (left side of UI)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Add Track ...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Stereo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Mixer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panel (right-side of UI), locate lane of new track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No Input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and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Input ...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pop-up window, select input source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Patch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and close window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(arm-recording) button for new track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Enable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(mute) button for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Bus1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track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10. Set playhead at desired point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11. Click Record button (circle icon) in toolbar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12. Talk into selected input source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13. Click Stop button (square icon)</a:t>
            </a:r>
            <a:endParaRPr lang="en-US" sz="6400" dirty="0"/>
          </a:p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14. Disable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for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Bus1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track (prevents live-listening)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7.5. Music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royalty-free or copyright-clear music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Recordings of original performances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Free/paid content services</a:t>
            </a:r>
            <a:endParaRPr lang="en-US" sz="6400" dirty="0"/>
          </a:p>
          <a:p>
            <a:pPr marL="2114550" lvl="3" indent="-857250">
              <a:buSzPct val="100000"/>
              <a:buFont typeface="Arial" panose="020B0604020202020204" pitchFamily="34" charset="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Permission from rights holders 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Recordings of songs (not songs themselves) copyrighted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‘Public domain’ can be misleading concept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" name="Text 12"/>
          <p:cNvSpPr/>
          <p:nvPr/>
        </p:nvSpPr>
        <p:spPr>
          <a:xfrm>
            <a:off x="14970938" y="12455473"/>
            <a:ext cx="822216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2018d)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1881105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1.2b. Know Your Hardware: Mac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Apple icon in menu 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Click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About This Mac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  <p:pic>
        <p:nvPicPr>
          <p:cNvPr id="1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7.6. Captions/subtitles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Avoid embedding captions within videos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Unfixable errors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Lack of viewer customization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Services generate editable captions/subtitles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Microsoft Word for web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YouTube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 Workflow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Spend time to save time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8.1. Working With Multiple Lanes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Toggle lanes/clips using lane toolbars or KB shortcuts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Eye icon (video);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ute,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olo buttons (audio)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N/A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elect clip and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olo,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ute buttons (audio)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8.2. Customizing Workspace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Use default/preset or custom layout; save if possible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Premiere: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iMovie: [can’t save custom layouts]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Final Cut: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Window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Resolve: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Workspace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Layout Presets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[option]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8.3. Preparation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Organize files (descriptive names, folders for type/use)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Watch/listen to all clips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Start with end (length, mood, audience)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Develop story question for video to answer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Q: ‘What can you do at the MCL?’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A: ‘You can do a lot at the MCL’ [show/tell]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" name="Text 12"/>
          <p:cNvSpPr/>
          <p:nvPr/>
        </p:nvSpPr>
        <p:spPr>
          <a:xfrm>
            <a:off x="5736884" y="12455473"/>
            <a:ext cx="17456215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(Glendon Digital Media Lab, 2018a, 2018b, 2018c; YouTube Creators, 2018)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8.4. Process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Put all main clips into lane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Add audio clip(s)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B-roll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clips; change shots every 3-5 sec</a:t>
            </a:r>
            <a:endParaRPr lang="en-US" sz="6400" dirty="0"/>
          </a:p>
          <a:p>
            <a:pPr marL="1600200" lvl="3" indent="-342900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Longer periods (~15-20 sec) for longer videos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Watch footage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Trim/replace as needed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Watch footage again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" name="Text 12"/>
          <p:cNvSpPr/>
          <p:nvPr/>
        </p:nvSpPr>
        <p:spPr>
          <a:xfrm>
            <a:off x="17168312" y="12455473"/>
            <a:ext cx="6024786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(YouTube Creators, 2018)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9. Practice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Have fun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Practice Video</a:t>
            </a:r>
            <a:endParaRPr lang="en-US" sz="9600" dirty="0"/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893848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" name="Shape 11"/>
          <p:cNvSpPr/>
          <p:nvPr/>
        </p:nvSpPr>
        <p:spPr>
          <a:xfrm>
            <a:off x="1320965" y="3605866"/>
            <a:ext cx="10809051" cy="8684550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" name="Text 12"/>
          <p:cNvSpPr/>
          <p:nvPr/>
        </p:nvSpPr>
        <p:spPr>
          <a:xfrm>
            <a:off x="1447981" y="3732833"/>
            <a:ext cx="8844539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Trailer/clip for MCL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Trimmed clip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Transition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B-roll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Title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Music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Voiceover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Adjusted volume</a:t>
            </a:r>
            <a:endParaRPr lang="en-US" sz="6400" dirty="0"/>
          </a:p>
        </p:txBody>
      </p:sp>
      <p:sp>
        <p:nvSpPr>
          <p:cNvPr id="15" name="Shape 13"/>
          <p:cNvSpPr/>
          <p:nvPr/>
        </p:nvSpPr>
        <p:spPr>
          <a:xfrm>
            <a:off x="12257032" y="3605866"/>
            <a:ext cx="10809051" cy="130776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" name="Text 14"/>
          <p:cNvSpPr/>
          <p:nvPr/>
        </p:nvSpPr>
        <p:spPr>
          <a:xfrm>
            <a:off x="12384048" y="3732833"/>
            <a:ext cx="10089294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Video with your footage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8" name="Text 15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References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223892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22168504" cy="1139318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Adobe. (n.d.).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A beginner’s guide to video resolution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Adobe. https://www.adobe.com/ca/creativecloud/video/discover/video-resolution.html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(2018a,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01: Plan your project with the end-use in mind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https://youtu.be/vG0Lxi58HTE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(2018b, October 24).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02: From Topic to Story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https://youtu.be/YqzxXRysAsc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(2018c, October 25).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09: Video editing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YouTube. https://youtu.be/d0BIelNKRw0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Glendon Digital Media Lab. (2018d, October 25).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Glendon Digital Storytelling Workshop 10: Sound Design &amp; Mixing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https://youtu.be/IRX1Q-hv-Qc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YouTube Creators. (2018, September 11).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Total Beginner’s Guide to Video Editing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[Video]. https://youtu.be/oC3gXr1s_aU</a:t>
            </a:r>
            <a:endParaRPr lang="en-US" sz="40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4418455"/>
            <a:ext cx="22405600" cy="516756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Compare your hardware specs with </a:t>
            </a:r>
            <a:endParaRPr lang="en-US" sz="9600" dirty="0"/>
          </a:p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the minimum &amp; recommended requirements.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058466" y="448193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Content by Tim Huynh</a:t>
            </a:r>
            <a:endParaRPr lang="en-US" sz="6400" dirty="0"/>
          </a:p>
        </p:txBody>
      </p:sp>
      <p:sp>
        <p:nvSpPr>
          <p:cNvPr id="12" name="Text 10"/>
          <p:cNvSpPr/>
          <p:nvPr/>
        </p:nvSpPr>
        <p:spPr>
          <a:xfrm>
            <a:off x="1092337" y="6145208"/>
            <a:ext cx="22202375" cy="99034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Ver 4.0 (2023-11-22)</a:t>
            </a:r>
            <a:endParaRPr lang="en-US" sz="4800" dirty="0"/>
          </a:p>
        </p:txBody>
      </p:sp>
      <p:sp>
        <p:nvSpPr>
          <p:cNvPr id="13" name="Text 11"/>
          <p:cNvSpPr/>
          <p:nvPr/>
        </p:nvSpPr>
        <p:spPr>
          <a:xfrm>
            <a:off x="1092337" y="7541846"/>
            <a:ext cx="22202375" cy="17775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This work is licensed under a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8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3" tooltip="Open https://creativecommons.org/licenses/by-nc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Attribution-NonCommercial 4.0 International License</a:t>
            </a:r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48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990724" y="5173910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 Software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058466" y="737044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 few dominant products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  <p:txBody>
          <a:bodyPr/>
          <a:lstStyle/>
          <a:p>
            <a:endParaRPr lang="en-US"/>
          </a:p>
        </p:txBody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" name="Text 9"/>
          <p:cNvSpPr/>
          <p:nvPr/>
        </p:nvSpPr>
        <p:spPr>
          <a:xfrm>
            <a:off x="1193949" y="1282368"/>
            <a:ext cx="1298102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 Premiere (Adobe)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Traditional industry standard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Adobe Creative Suite (After Effects, Audition, etc)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Trial: 7 days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Fee: $26/month for first year, $39/month thereafter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3088</Words>
  <Application>Microsoft Macintosh PowerPoint</Application>
  <PresentationFormat>Custom</PresentationFormat>
  <Paragraphs>643</Paragraphs>
  <Slides>70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80" baseType="lpstr">
      <vt:lpstr>IBM Plex Sans Bold</vt:lpstr>
      <vt:lpstr>IBM Plex Sans Bold Italic</vt:lpstr>
      <vt:lpstr>IBM Plex Sans Condensed Bold</vt:lpstr>
      <vt:lpstr>IBM Plex Sans Italic</vt:lpstr>
      <vt:lpstr>IBM Plex Sans Regular</vt:lpstr>
      <vt:lpstr>Arial</vt:lpstr>
      <vt:lpstr>Calibri</vt:lpstr>
      <vt:lpstr>IBM Plex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Tim Huynh</cp:lastModifiedBy>
  <cp:revision>22</cp:revision>
  <dcterms:created xsi:type="dcterms:W3CDTF">2023-03-06T14:31:04Z</dcterms:created>
  <dcterms:modified xsi:type="dcterms:W3CDTF">2023-11-22T23:52:52Z</dcterms:modified>
</cp:coreProperties>
</file>